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364" r:id="rId3"/>
    <p:sldId id="384" r:id="rId4"/>
    <p:sldId id="322" r:id="rId5"/>
    <p:sldId id="323" r:id="rId6"/>
    <p:sldId id="368" r:id="rId7"/>
    <p:sldId id="346" r:id="rId8"/>
    <p:sldId id="349" r:id="rId9"/>
    <p:sldId id="415" r:id="rId10"/>
    <p:sldId id="416" r:id="rId11"/>
    <p:sldId id="375" r:id="rId12"/>
    <p:sldId id="386" r:id="rId13"/>
    <p:sldId id="390" r:id="rId14"/>
    <p:sldId id="392" r:id="rId15"/>
    <p:sldId id="394" r:id="rId16"/>
    <p:sldId id="301" r:id="rId17"/>
    <p:sldId id="435" r:id="rId18"/>
    <p:sldId id="324" r:id="rId19"/>
    <p:sldId id="437" r:id="rId20"/>
    <p:sldId id="325" r:id="rId21"/>
    <p:sldId id="439" r:id="rId22"/>
    <p:sldId id="441" r:id="rId23"/>
    <p:sldId id="400" r:id="rId24"/>
    <p:sldId id="402" r:id="rId25"/>
    <p:sldId id="388" r:id="rId26"/>
    <p:sldId id="404" r:id="rId27"/>
    <p:sldId id="360" r:id="rId28"/>
    <p:sldId id="420" r:id="rId29"/>
    <p:sldId id="361" r:id="rId30"/>
    <p:sldId id="423" r:id="rId31"/>
    <p:sldId id="362" r:id="rId32"/>
    <p:sldId id="426" r:id="rId33"/>
    <p:sldId id="406" r:id="rId34"/>
    <p:sldId id="408" r:id="rId35"/>
    <p:sldId id="350" r:id="rId36"/>
    <p:sldId id="351" r:id="rId37"/>
    <p:sldId id="418" r:id="rId38"/>
    <p:sldId id="353" r:id="rId39"/>
    <p:sldId id="354" r:id="rId40"/>
    <p:sldId id="430" r:id="rId41"/>
    <p:sldId id="356" r:id="rId42"/>
    <p:sldId id="357" r:id="rId43"/>
    <p:sldId id="431" r:id="rId44"/>
    <p:sldId id="433" r:id="rId45"/>
    <p:sldId id="411" r:id="rId46"/>
    <p:sldId id="409" r:id="rId47"/>
    <p:sldId id="311" r:id="rId48"/>
    <p:sldId id="382" r:id="rId4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A3FBFB"/>
    <a:srgbClr val="ECF8A6"/>
    <a:srgbClr val="F1F7A7"/>
    <a:srgbClr val="FFFF66"/>
    <a:srgbClr val="0066FF"/>
    <a:srgbClr val="99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/>
    <p:restoredTop sz="94660"/>
  </p:normalViewPr>
  <p:slideViewPr>
    <p:cSldViewPr showGuides="1">
      <p:cViewPr>
        <p:scale>
          <a:sx n="76" d="100"/>
          <a:sy n="76" d="100"/>
        </p:scale>
        <p:origin x="-12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5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8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1.png"/><Relationship Id="rId3" Type="http://schemas.microsoft.com/office/2007/relationships/media" Target="file:///D:\giao%20an%20hang\so%207t1\Dung%20roi.wma" TargetMode="External"/><Relationship Id="rId2" Type="http://schemas.openxmlformats.org/officeDocument/2006/relationships/audio" Target="file:///D:\giao%20an%20hang\so%207t1\Dung%20roi.wma" TargetMode="External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file:///D:\V&#194;N%202014\&#194;m%20nhac-%20V&#194;N\nhac%20TC\chau%20yeu%20co%20chu%20cong%20nhan.mp3" TargetMode="External"/><Relationship Id="rId8" Type="http://schemas.openxmlformats.org/officeDocument/2006/relationships/image" Target="../media/image13.GIF"/><Relationship Id="rId7" Type="http://schemas.openxmlformats.org/officeDocument/2006/relationships/image" Target="../media/image20.GIF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0" Type="http://schemas.microsoft.com/office/2007/relationships/media" Target="file:///D:\V&#194;N%202014\&#194;m%20nhac-%20V&#194;N\nhac%20TC\chau%20yeu%20co%20chu%20cong%20nhan.mp3" TargetMode="External"/><Relationship Id="rId1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media" Target="file:///C:\Documents%20and%20Settings\Admin-PC\Desktop\V&#194;N%202014\GADT%20LQVToan_%20V&#226;n_%20MN%20D&#7909;c%20T&#250;\s&#7889;%207%20ti&#7871;t%201,2,3-%20v&#226;n\Nh&#7841;c%20Thi&#7871;u%20Nhi%20&#8211;%20Em%20H&#7885;c%20To&#225;n.mp3" TargetMode="External"/><Relationship Id="rId2" Type="http://schemas.openxmlformats.org/officeDocument/2006/relationships/audio" Target="file:///C:\Documents%20and%20Settings\Admin-PC\Desktop\V&#194;N%202014\GADT%20LQVToan_%20V&#226;n_%20MN%20D&#7909;c%20T&#250;\s&#7889;%207%20ti&#7871;t%201,2,3-%20v&#226;n\Nh&#7841;c%20Thi&#7871;u%20Nhi%20&#8211;%20Em%20H&#7885;c%20To&#225;n.mp3" TargetMode="External"/><Relationship Id="rId1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microsoft.com/office/2007/relationships/media" Target="file:///E:\desktop\Con%20ga-%20Thuy\am%2012.wav" TargetMode="External"/><Relationship Id="rId5" Type="http://schemas.openxmlformats.org/officeDocument/2006/relationships/audio" Target="file:///E:\desktop\Con%20ga-%20Thuy\am%2012.wav" TargetMode="External"/><Relationship Id="rId4" Type="http://schemas.openxmlformats.org/officeDocument/2006/relationships/image" Target="../media/image46.GIF"/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8.jpeg"/><Relationship Id="rId2" Type="http://schemas.openxmlformats.org/officeDocument/2006/relationships/image" Target="../media/image5.GIF"/><Relationship Id="rId1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5.GIF"/><Relationship Id="rId2" Type="http://schemas.openxmlformats.org/officeDocument/2006/relationships/image" Target="../media/image27.GIF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WordArt 2"/>
          <p:cNvSpPr>
            <a:spLocks noTextEdit="1"/>
          </p:cNvSpPr>
          <p:nvPr/>
        </p:nvSpPr>
        <p:spPr>
          <a:xfrm>
            <a:off x="3079750" y="3505200"/>
            <a:ext cx="3581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đề:Nghề nghiệp.</a:t>
            </a:r>
            <a:endParaRPr lang="en-US" sz="44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TextEdit="1"/>
          </p:cNvSpPr>
          <p:nvPr/>
        </p:nvSpPr>
        <p:spPr>
          <a:xfrm>
            <a:off x="3200400" y="4953000"/>
            <a:ext cx="3314700" cy="927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2400" b="1">
                <a:solidFill>
                  <a:srgbClr val="FF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Độ tuổi: 5-6 tuổi</a:t>
            </a:r>
            <a:endParaRPr lang="en-US" sz="2400" b="1">
              <a:solidFill>
                <a:srgbClr val="FF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2400" b="1">
                <a:solidFill>
                  <a:srgbClr val="FF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</a:t>
            </a:r>
            <a:r>
              <a:rPr lang="vi-VN" altLang="en-US" sz="2400" b="1">
                <a:solidFill>
                  <a:srgbClr val="FF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Nông Thị Hiệu</a:t>
            </a:r>
            <a:r>
              <a:rPr lang="en-US" sz="2400" b="1">
                <a:solidFill>
                  <a:srgbClr val="FF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>
              <a:solidFill>
                <a:srgbClr val="FF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Text Box 5"/>
          <p:cNvSpPr txBox="1"/>
          <p:nvPr/>
        </p:nvSpPr>
        <p:spPr>
          <a:xfrm>
            <a:off x="2308225" y="1828800"/>
            <a:ext cx="5099050" cy="1128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HOẠT ĐỘNG 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LÀM QUEN VỚI TOÁN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3" name="Picture 11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6134100"/>
            <a:ext cx="1524000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6205538"/>
            <a:ext cx="1371600" cy="65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13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081317">
            <a:off x="1030288" y="415925"/>
            <a:ext cx="646112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4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8036">
            <a:off x="7131050" y="411163"/>
            <a:ext cx="685800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5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33625">
            <a:off x="2068513" y="5627688"/>
            <a:ext cx="749300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6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178040">
            <a:off x="6488113" y="5932488"/>
            <a:ext cx="749300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Text Box 17"/>
          <p:cNvSpPr txBox="1"/>
          <p:nvPr/>
        </p:nvSpPr>
        <p:spPr>
          <a:xfrm>
            <a:off x="914400" y="4038600"/>
            <a:ext cx="72167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Đề tài: Tách và gộp nhóm đối tượng có số lượng 7 thành 2 phần</a:t>
            </a:r>
            <a:endParaRPr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0" name="Text Box 5"/>
          <p:cNvSpPr txBox="1"/>
          <p:nvPr/>
        </p:nvSpPr>
        <p:spPr>
          <a:xfrm>
            <a:off x="2870677" y="647700"/>
            <a:ext cx="370586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2400" b="1" dirty="0">
                <a:latin typeface="Times New Roman" panose="02020603050405020304" pitchFamily="18" charset="0"/>
              </a:rPr>
              <a:t>UBND </a:t>
            </a:r>
            <a:r>
              <a:rPr lang="vi-VN" sz="2400" b="1" dirty="0">
                <a:latin typeface="Times New Roman" panose="02020603050405020304" pitchFamily="18" charset="0"/>
              </a:rPr>
              <a:t>THỊ XÃ BUÔN HỒ</a:t>
            </a:r>
            <a:endParaRPr sz="2400" b="1" dirty="0">
              <a:latin typeface="Times New Roman" panose="02020603050405020304" pitchFamily="18" charset="0"/>
            </a:endParaRPr>
          </a:p>
          <a:p>
            <a:pPr algn="ctr"/>
            <a:r>
              <a:rPr sz="2400" b="1" dirty="0">
                <a:latin typeface="Times New Roman" panose="02020603050405020304" pitchFamily="18" charset="0"/>
              </a:rPr>
              <a:t>TRƯỜNG </a:t>
            </a:r>
            <a:r>
              <a:rPr lang="vi-VN" sz="2400" b="1" dirty="0">
                <a:latin typeface="Times New Roman" panose="02020603050405020304" pitchFamily="18" charset="0"/>
              </a:rPr>
              <a:t>MG HOA SIM</a:t>
            </a:r>
            <a:endParaRPr lang="vi-V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11.03.34N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4800"/>
            <a:ext cx="2065338" cy="2081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969" name="Dung roi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274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2" descr="11.03.34N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43200"/>
            <a:ext cx="2065338" cy="2081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2" descr="11.03.34N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895600"/>
            <a:ext cx="2065338" cy="2081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2" descr="11.03.34N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8600"/>
            <a:ext cx="2065338" cy="2081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2" descr="11.03.34N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457200"/>
            <a:ext cx="2065338" cy="2081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2" descr="11.03.34N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304800"/>
            <a:ext cx="2065338" cy="2081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2" descr="11.03.34N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2971800"/>
            <a:ext cx="2065338" cy="208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77" name="Rectangle 17"/>
          <p:cNvSpPr/>
          <p:nvPr/>
        </p:nvSpPr>
        <p:spPr>
          <a:xfrm>
            <a:off x="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8978" name="Rectangle 18"/>
          <p:cNvSpPr/>
          <p:nvPr/>
        </p:nvSpPr>
        <p:spPr>
          <a:xfrm>
            <a:off x="121920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8979" name="Rectangle 19"/>
          <p:cNvSpPr/>
          <p:nvPr/>
        </p:nvSpPr>
        <p:spPr>
          <a:xfrm>
            <a:off x="2667000" y="5715000"/>
            <a:ext cx="9906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8980" name="Rectangle 20"/>
          <p:cNvSpPr/>
          <p:nvPr/>
        </p:nvSpPr>
        <p:spPr>
          <a:xfrm>
            <a:off x="388620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8981" name="Rectangle 21"/>
          <p:cNvSpPr/>
          <p:nvPr/>
        </p:nvSpPr>
        <p:spPr>
          <a:xfrm>
            <a:off x="7696200" y="5715000"/>
            <a:ext cx="11430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8982" name="Rectangle 22"/>
          <p:cNvSpPr/>
          <p:nvPr/>
        </p:nvSpPr>
        <p:spPr>
          <a:xfrm>
            <a:off x="518160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8983" name="Rectangle 23"/>
          <p:cNvSpPr/>
          <p:nvPr/>
        </p:nvSpPr>
        <p:spPr>
          <a:xfrm>
            <a:off x="647700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1689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969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8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7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8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7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89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7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8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8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8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-0.00417 -0.33858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689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8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89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8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8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83"/>
                  </p:tgtEl>
                </p:cond>
              </p:nextCondLst>
            </p:seq>
          </p:childTnLst>
        </p:cTn>
      </p:par>
    </p:tnLst>
    <p:bldLst>
      <p:bldP spid="168977" grpId="0" animBg="1"/>
      <p:bldP spid="168977" grpId="1" animBg="1"/>
      <p:bldP spid="168978" grpId="0" animBg="1"/>
      <p:bldP spid="168978" grpId="1" animBg="1"/>
      <p:bldP spid="168979" grpId="0" animBg="1"/>
      <p:bldP spid="168979" grpId="1" animBg="1"/>
      <p:bldP spid="168980" grpId="0" animBg="1"/>
      <p:bldP spid="168980" grpId="1" animBg="1"/>
      <p:bldP spid="168981" grpId="0" animBg="1"/>
      <p:bldP spid="168981" grpId="1" animBg="1"/>
      <p:bldP spid="168981" grpId="2" animBg="1"/>
      <p:bldP spid="168982" grpId="0" animBg="1"/>
      <p:bldP spid="168982" grpId="1" animBg="1"/>
      <p:bldP spid="168983" grpId="0" animBg="1"/>
      <p:bldP spid="16898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Picture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676400" y="1981200"/>
            <a:ext cx="57912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8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b, Tách - gộp nhóm có số lượng là 7:</a:t>
            </a:r>
            <a:endParaRPr lang="en-US" sz="28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Group 2"/>
          <p:cNvGrpSpPr/>
          <p:nvPr/>
        </p:nvGrpSpPr>
        <p:grpSpPr>
          <a:xfrm>
            <a:off x="-381000" y="-50800"/>
            <a:ext cx="4171950" cy="3333750"/>
            <a:chOff x="-240" y="-32"/>
            <a:chExt cx="2628" cy="2100"/>
          </a:xfrm>
        </p:grpSpPr>
        <p:pic>
          <p:nvPicPr>
            <p:cNvPr id="13361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62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63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64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65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66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67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68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69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70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71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72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73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74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315" name="Group 17"/>
          <p:cNvGrpSpPr/>
          <p:nvPr/>
        </p:nvGrpSpPr>
        <p:grpSpPr>
          <a:xfrm rot="5400000" flipH="1">
            <a:off x="5343525" y="3286125"/>
            <a:ext cx="4267200" cy="3333750"/>
            <a:chOff x="-240" y="-32"/>
            <a:chExt cx="2628" cy="2100"/>
          </a:xfrm>
        </p:grpSpPr>
        <p:pic>
          <p:nvPicPr>
            <p:cNvPr id="13347" name="Picture 1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48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49" name="Picture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0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1" name="Pictur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2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3" name="Picture 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4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5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6" name="Picture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7" name="Picture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8" name="Pictur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59" name="Picture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60" name="Picture 3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316" name="Group 32"/>
          <p:cNvGrpSpPr/>
          <p:nvPr/>
        </p:nvGrpSpPr>
        <p:grpSpPr>
          <a:xfrm rot="-5205903">
            <a:off x="-333375" y="3305175"/>
            <a:ext cx="4171950" cy="3505200"/>
            <a:chOff x="-240" y="-32"/>
            <a:chExt cx="2628" cy="2100"/>
          </a:xfrm>
        </p:grpSpPr>
        <p:pic>
          <p:nvPicPr>
            <p:cNvPr id="13333" name="Picture 3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4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5" name="Picture 3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6" name="Picture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7" name="Picture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8" name="Picture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9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40" name="Picture 4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41" name="Picture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42" name="Picture 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43" name="Picture 4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44" name="Picture 4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45" name="Picture 4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46" name="Picture 4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317" name="Group 47"/>
          <p:cNvGrpSpPr/>
          <p:nvPr/>
        </p:nvGrpSpPr>
        <p:grpSpPr>
          <a:xfrm rot="10711418" flipV="1">
            <a:off x="5638800" y="0"/>
            <a:ext cx="3810000" cy="3478213"/>
            <a:chOff x="-240" y="-32"/>
            <a:chExt cx="2628" cy="2100"/>
          </a:xfrm>
        </p:grpSpPr>
        <p:pic>
          <p:nvPicPr>
            <p:cNvPr id="13319" name="Picture 4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0" name="Picture 4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1" name="Pictur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2" name="Picture 5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5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4" name="Picture 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5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6" name="Picture 5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7" name="Picture 5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8" name="Picture 5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9" name="Picture 5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0" name="Picture 5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1" name="Pictur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2" name="Picture 6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18" name="Text Box 63"/>
          <p:cNvSpPr txBox="1"/>
          <p:nvPr/>
        </p:nvSpPr>
        <p:spPr>
          <a:xfrm>
            <a:off x="609600" y="1219200"/>
            <a:ext cx="7543800" cy="2466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* Tách theo ý thích: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-  C</a:t>
            </a:r>
            <a:r>
              <a:rPr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ô cho trẻ tách 7cái áo thành 2 phần theo cách trẻ thích và đặt thẻ số tương ứng cho mỗi phần.</a:t>
            </a:r>
            <a:endParaRPr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- Cô cho trẻ nêu cách tách của mình và cô biểu thị cách tách của trẻ trên màn hình cho các trẻ khác dễ quan sát.</a:t>
            </a:r>
            <a:endParaRPr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4" name="Rectangle 2"/>
          <p:cNvSpPr/>
          <p:nvPr/>
        </p:nvSpPr>
        <p:spPr>
          <a:xfrm>
            <a:off x="7620000" y="205740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0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1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2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87403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286000"/>
            <a:ext cx="101123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10" name="Picture 1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286000"/>
            <a:ext cx="101123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11" name="Picture 1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600" y="2266950"/>
            <a:ext cx="101123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12" name="Picture 2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2286000"/>
            <a:ext cx="101123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13" name="Picture 2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2286000"/>
            <a:ext cx="101123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14" name="Picture 2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4650" y="2286000"/>
            <a:ext cx="101123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15" name="Picture 2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2286000"/>
            <a:ext cx="1011238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0" name="Line 24"/>
          <p:cNvSpPr/>
          <p:nvPr/>
        </p:nvSpPr>
        <p:spPr>
          <a:xfrm flipV="1">
            <a:off x="0" y="3276600"/>
            <a:ext cx="8915400" cy="76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0466" name="Rectangle 2"/>
          <p:cNvSpPr>
            <a:spLocks noGrp="1"/>
          </p:cNvSpPr>
          <p:nvPr>
            <p:ph type="subTitle" idx="1"/>
          </p:nvPr>
        </p:nvSpPr>
        <p:spPr>
          <a:xfrm>
            <a:off x="1295400" y="0"/>
            <a:ext cx="6400800" cy="1752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sz="448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7</a:t>
            </a:r>
            <a:endParaRPr sz="44800" b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363" name="Group 3"/>
          <p:cNvGrpSpPr/>
          <p:nvPr/>
        </p:nvGrpSpPr>
        <p:grpSpPr>
          <a:xfrm>
            <a:off x="762000" y="6000750"/>
            <a:ext cx="7581900" cy="857250"/>
            <a:chOff x="528" y="3780"/>
            <a:chExt cx="4776" cy="540"/>
          </a:xfrm>
        </p:grpSpPr>
        <p:pic>
          <p:nvPicPr>
            <p:cNvPr id="15376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4134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7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1158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8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2838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4" name="Group 7"/>
          <p:cNvGrpSpPr/>
          <p:nvPr/>
        </p:nvGrpSpPr>
        <p:grpSpPr>
          <a:xfrm>
            <a:off x="685800" y="0"/>
            <a:ext cx="7581900" cy="857250"/>
            <a:chOff x="528" y="3780"/>
            <a:chExt cx="4776" cy="540"/>
          </a:xfrm>
        </p:grpSpPr>
        <p:pic>
          <p:nvPicPr>
            <p:cNvPr id="15373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4134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4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1158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5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2838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65" name="Picture 5" descr="C:\Users\NGOCTHANH\Desktop\anh dep\xsgs_24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572000"/>
            <a:ext cx="762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5" descr="C:\Users\NGOCTHANH\Desktop\anh dep\xsgs_24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133600"/>
            <a:ext cx="762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5" descr="C:\Users\NGOCTHANH\Desktop\anh dep\xsgs_24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762000" cy="228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8" name="Group 14"/>
          <p:cNvGrpSpPr/>
          <p:nvPr/>
        </p:nvGrpSpPr>
        <p:grpSpPr>
          <a:xfrm>
            <a:off x="0" y="0"/>
            <a:ext cx="762000" cy="6858000"/>
            <a:chOff x="0" y="0"/>
            <a:chExt cx="480" cy="4320"/>
          </a:xfrm>
        </p:grpSpPr>
        <p:pic>
          <p:nvPicPr>
            <p:cNvPr id="15370" name="Picture 5" descr="C:\Users\NGOCTHANH\Desktop\anh dep\xsgs_2402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0" cy="14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1" name="Picture 5" descr="C:\Users\NGOCTHANH\Desktop\anh dep\xsgs_2402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40"/>
              <a:ext cx="480" cy="14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5" descr="C:\Users\NGOCTHANH\Desktop\anh dep\xsgs_2402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80"/>
              <a:ext cx="480" cy="144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69" name="Picture 19" descr="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8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9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0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1" name="Rectangle 7"/>
          <p:cNvSpPr/>
          <p:nvPr/>
        </p:nvSpPr>
        <p:spPr>
          <a:xfrm>
            <a:off x="0" y="3200400"/>
            <a:ext cx="44196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6392" name="Rectangle 8"/>
          <p:cNvSpPr/>
          <p:nvPr/>
        </p:nvSpPr>
        <p:spPr>
          <a:xfrm>
            <a:off x="3733800" y="3200400"/>
            <a:ext cx="54102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74767" name="Rectangle 15"/>
          <p:cNvSpPr/>
          <p:nvPr/>
        </p:nvSpPr>
        <p:spPr>
          <a:xfrm>
            <a:off x="7620000" y="5410200"/>
            <a:ext cx="13716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sz="9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8" name="Rectangle 16"/>
          <p:cNvSpPr/>
          <p:nvPr/>
        </p:nvSpPr>
        <p:spPr>
          <a:xfrm>
            <a:off x="1371600" y="5638800"/>
            <a:ext cx="13716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sz="9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4769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71" name="Picture 1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72" name="Picture 2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73" name="Picture 2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74" name="Picture 2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76" name="Picture 2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77" name="Picture 2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14478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04046E-6 C 0.05174 0.12902 0.10365 0.25826 0.12449 0.31006 " pathEditMode="relative" ptsTypes="aA">
                                      <p:cBhvr>
                                        <p:cTn id="6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2312E-6 C 0.10434 0.0911 0.20868 0.18266 0.25434 0.22451 C 0.3 0.26636 0.28681 0.25826 0.27361 0.2501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3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0555 C 0.07275 0.09965 0.18716 0.19399 0.23716 0.23699 C 0.28716 0.28 0.27275 0.27168 0.25834 0.26335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3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0555 C 0.08107 0.09965 0.19548 0.19399 0.24548 0.23699 C 0.29548 0.28 0.28107 0.27168 0.26666 0.26335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3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059E-6 C -0.06093 0.18062 -0.12187 0.36194 -0.14843 0.4445 C -0.175 0.52729 -0.16753 0.51087 -0.15989 0.49515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26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5607E-6 C -0.06389 0.18058 -0.12761 0.36185 -0.15539 0.44439 C -0.18316 0.52717 -0.17518 0.51098 -0.16719 0.4950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26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2803E-6 C -0.01181 0.10061 -0.02327 0.20167 -0.0283 0.24792 C -0.03316 0.29418 -0.03195 0.28493 -0.03056 0.27614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67" grpId="0" animBg="1"/>
      <p:bldP spid="747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3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35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36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5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6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7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8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1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17429" name="Group 21"/>
          <p:cNvGrpSpPr/>
          <p:nvPr/>
        </p:nvGrpSpPr>
        <p:grpSpPr>
          <a:xfrm>
            <a:off x="3733800" y="609600"/>
            <a:ext cx="2286000" cy="2133600"/>
            <a:chOff x="3744" y="1008"/>
            <a:chExt cx="1728" cy="1536"/>
          </a:xfrm>
        </p:grpSpPr>
        <p:sp>
          <p:nvSpPr>
            <p:cNvPr id="235542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31" name="WordArt 23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35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5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5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3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7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8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9" name="Rectangle 7"/>
          <p:cNvSpPr/>
          <p:nvPr/>
        </p:nvSpPr>
        <p:spPr>
          <a:xfrm>
            <a:off x="0" y="3200400"/>
            <a:ext cx="4572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8440" name="Rectangle 8"/>
          <p:cNvSpPr/>
          <p:nvPr/>
        </p:nvSpPr>
        <p:spPr>
          <a:xfrm>
            <a:off x="4267200" y="3200400"/>
            <a:ext cx="48768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06505" name="Rectangle 9"/>
          <p:cNvSpPr/>
          <p:nvPr/>
        </p:nvSpPr>
        <p:spPr>
          <a:xfrm>
            <a:off x="7620000" y="54102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6506" name="Rectangle 10"/>
          <p:cNvSpPr/>
          <p:nvPr/>
        </p:nvSpPr>
        <p:spPr>
          <a:xfrm>
            <a:off x="1752600" y="56388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6507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8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9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0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1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2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3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14478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35 0.11144 0.04271 0.22289 0.05087 0.26867 " pathEditMode="relative" ptsTypes="aA">
                                      <p:cBhvr>
                                        <p:cTn id="6" dur="2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35 0.11144 0.04271 0.22289 0.05087 0.26867 " pathEditMode="relative" ptsTypes="aA">
                                      <p:cBhvr>
                                        <p:cTn id="8" dur="2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0685E-6 C 0.09358 0.12234 0.1875 0.24491 0.225 0.29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14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0685E-6 C 0.09705 0.11771 0.19444 0.23566 0.23333 0.283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14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0685E-6 C 0.09705 0.11771 0.19444 0.23566 0.23333 0.283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14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7687E-6 C -0.09028 0.20768 -0.18056 0.41605 -0.21649 0.4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2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2803E-6 C -0.09028 0.21925 -0.18056 0.43918 -0.2165 0.527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505" grpId="0" animBg="1"/>
      <p:bldP spid="1065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7581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7583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7584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73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4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5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6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2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19477" name="Group 21"/>
          <p:cNvGrpSpPr/>
          <p:nvPr/>
        </p:nvGrpSpPr>
        <p:grpSpPr>
          <a:xfrm>
            <a:off x="3733800" y="609600"/>
            <a:ext cx="2286000" cy="2133600"/>
            <a:chOff x="3744" y="1008"/>
            <a:chExt cx="1728" cy="1536"/>
          </a:xfrm>
        </p:grpSpPr>
        <p:sp>
          <p:nvSpPr>
            <p:cNvPr id="237590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79" name="WordArt 23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37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758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758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58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4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5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6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7" name="Rectangle 7"/>
          <p:cNvSpPr/>
          <p:nvPr/>
        </p:nvSpPr>
        <p:spPr>
          <a:xfrm>
            <a:off x="0" y="3200400"/>
            <a:ext cx="4572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0488" name="Rectangle 8"/>
          <p:cNvSpPr/>
          <p:nvPr/>
        </p:nvSpPr>
        <p:spPr>
          <a:xfrm>
            <a:off x="3810000" y="3200400"/>
            <a:ext cx="5334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07529" name="Rectangle 9"/>
          <p:cNvSpPr/>
          <p:nvPr/>
        </p:nvSpPr>
        <p:spPr>
          <a:xfrm>
            <a:off x="7315200" y="53340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7530" name="Rectangle 10"/>
          <p:cNvSpPr/>
          <p:nvPr/>
        </p:nvSpPr>
        <p:spPr>
          <a:xfrm>
            <a:off x="1676400" y="56388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7531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2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3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4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447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5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447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6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1447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7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14478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12 -0.0151 0.24024 -0.01805 0.28833 " pathEditMode="relative" ptsTypes="aA">
                                      <p:cBhvr>
                                        <p:cTn id="6" dur="2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12 -0.0151 0.24024 -0.01805 0.28833 " pathEditMode="relative" ptsTypes="aA">
                                      <p:cBhvr>
                                        <p:cTn id="8" dur="2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12 -0.0151 0.24024 -0.01805 0.28833 " pathEditMode="relative" ptsTypes="aA">
                                      <p:cBhvr>
                                        <p:cTn id="10" dur="20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2803E-6 C 0 0.12651 0 0.2537 0 0.30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5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11815 0 0.23653 0 0.28393 " pathEditMode="relative" ptsTypes="aA">
                                      <p:cBhvr>
                                        <p:cTn id="16" dur="2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11815 0 0.23653 0 0.28393 " pathEditMode="relative" ptsTypes="aA">
                                      <p:cBhvr>
                                        <p:cTn id="18" dur="2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3.72803E-6 C 0.0085 0.12234 0.0085 0.24492 0.0085 0.294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9" grpId="0" animBg="1"/>
      <p:bldP spid="1075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/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x-none" dirty="0"/>
          </a:p>
        </p:txBody>
      </p:sp>
      <p:pic>
        <p:nvPicPr>
          <p:cNvPr id="3076" name="Picture 4" descr="Hinh nen F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33613"/>
            <a:ext cx="1219200" cy="966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657600"/>
            <a:ext cx="18335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8" y="472440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8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8" y="312420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9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44513"/>
            <a:ext cx="1147763" cy="909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0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133600"/>
            <a:ext cx="18335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1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18335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2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8" y="152400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13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8" y="15240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14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13163"/>
            <a:ext cx="1371600" cy="108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15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5099050"/>
            <a:ext cx="18335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8" name="Picture 16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038" y="487045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17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0" name="Picture 18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1" name="Picture 19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Picture 20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Picture 21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4" name="Rectangle 22"/>
          <p:cNvSpPr/>
          <p:nvPr/>
        </p:nvSpPr>
        <p:spPr>
          <a:xfrm>
            <a:off x="0" y="0"/>
            <a:ext cx="3276600" cy="1981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179223" name="Picture 23" descr="Borboleta_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2400" y="3733800"/>
            <a:ext cx="914400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6" name="Text Box 24"/>
          <p:cNvSpPr txBox="1"/>
          <p:nvPr/>
        </p:nvSpPr>
        <p:spPr>
          <a:xfrm>
            <a:off x="228600" y="228600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endParaRPr sz="28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97" name="Rectangle 25"/>
          <p:cNvSpPr/>
          <p:nvPr/>
        </p:nvSpPr>
        <p:spPr>
          <a:xfrm>
            <a:off x="304800" y="0"/>
            <a:ext cx="7620000" cy="6481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Mục đích – yêu cầu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 Kiến thức: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Trẻ biết cách tách – gộp nhóm có 7 đối tượng thành 2 nhóm bằng các cách khác nhau: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1-6, 2- 5, 3- 4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Trẻ nắm được số cách tách, gộp trong phạm vi 7: có bao nhiêu cách tách thì có bấy nhiêu cách gộp.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2. Kỹ năng: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Trẻ có kỹ năng tách, gộp các nhóm có số lượng là 7 bằng các cách khác nhau.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Trẻ nêu được kết quả khi tách gộp.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Trẻ có kỹ năng sử dụng đồ dùng đồ chơi thành thạo.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3.Thái độ: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-Trẻ hào hứng tham gia hoạt động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Có tinh thần thi đua, tinh thần tập thể khi chơi các trò chơi.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9629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9631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9632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21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2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3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4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3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1525" name="Group 21"/>
          <p:cNvGrpSpPr/>
          <p:nvPr/>
        </p:nvGrpSpPr>
        <p:grpSpPr>
          <a:xfrm>
            <a:off x="3733800" y="609600"/>
            <a:ext cx="2286000" cy="2133600"/>
            <a:chOff x="3744" y="1008"/>
            <a:chExt cx="1728" cy="1536"/>
          </a:xfrm>
        </p:grpSpPr>
        <p:sp>
          <p:nvSpPr>
            <p:cNvPr id="239638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27" name="WordArt 23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39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96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96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2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1677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3" name="Line 15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1680" name="Text Box 16"/>
          <p:cNvSpPr txBox="1"/>
          <p:nvPr/>
        </p:nvSpPr>
        <p:spPr>
          <a:xfrm>
            <a:off x="4114800" y="457200"/>
            <a:ext cx="838200" cy="1198563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7200" b="1" dirty="0">
                <a:solidFill>
                  <a:srgbClr val="3333FF"/>
                </a:solidFill>
                <a:latin typeface=".VnAvant" pitchFamily="34" charset="0"/>
                <a:cs typeface="Arial" panose="020B0604020202020204" pitchFamily="34" charset="0"/>
              </a:rPr>
              <a:t>7</a:t>
            </a:r>
            <a:endParaRPr sz="7200" b="1" dirty="0">
              <a:solidFill>
                <a:srgbClr val="3333FF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41681" name="Text Box 17"/>
          <p:cNvSpPr txBox="1"/>
          <p:nvPr/>
        </p:nvSpPr>
        <p:spPr>
          <a:xfrm>
            <a:off x="4648200" y="2209800"/>
            <a:ext cx="685800" cy="9239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solidFill>
                  <a:srgbClr val="FF0066"/>
                </a:solidFill>
                <a:latin typeface=".VnAvant" pitchFamily="34" charset="0"/>
                <a:cs typeface="Arial" panose="020B0604020202020204" pitchFamily="34" charset="0"/>
              </a:rPr>
              <a:t>6</a:t>
            </a:r>
            <a:endParaRPr sz="5400" b="1" dirty="0">
              <a:solidFill>
                <a:srgbClr val="FF0066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41682" name="Text Box 18"/>
          <p:cNvSpPr txBox="1"/>
          <p:nvPr/>
        </p:nvSpPr>
        <p:spPr>
          <a:xfrm>
            <a:off x="3581400" y="2209800"/>
            <a:ext cx="685800" cy="9239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solidFill>
                  <a:srgbClr val="FF0066"/>
                </a:solidFill>
                <a:latin typeface=".VnAvant" pitchFamily="34" charset="0"/>
                <a:cs typeface="Arial" panose="020B0604020202020204" pitchFamily="34" charset="0"/>
              </a:rPr>
              <a:t>1</a:t>
            </a:r>
            <a:endParaRPr sz="5400" b="1" dirty="0">
              <a:solidFill>
                <a:srgbClr val="FF0066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41683" name="Text Box 19"/>
          <p:cNvSpPr txBox="1"/>
          <p:nvPr/>
        </p:nvSpPr>
        <p:spPr>
          <a:xfrm>
            <a:off x="3581400" y="3276600"/>
            <a:ext cx="685800" cy="9239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latin typeface=".VnAvant" pitchFamily="34" charset="0"/>
                <a:cs typeface="Arial" panose="020B0604020202020204" pitchFamily="34" charset="0"/>
              </a:rPr>
              <a:t>2</a:t>
            </a:r>
            <a:endParaRPr sz="5400" b="1" dirty="0"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41684" name="Text Box 20"/>
          <p:cNvSpPr txBox="1"/>
          <p:nvPr/>
        </p:nvSpPr>
        <p:spPr>
          <a:xfrm>
            <a:off x="4648200" y="3200400"/>
            <a:ext cx="685800" cy="9239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latin typeface=".VnAvant" pitchFamily="34" charset="0"/>
                <a:cs typeface="Arial" panose="020B0604020202020204" pitchFamily="34" charset="0"/>
              </a:rPr>
              <a:t>5</a:t>
            </a:r>
            <a:endParaRPr sz="5400" b="1" dirty="0"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41685" name="Text Box 21"/>
          <p:cNvSpPr txBox="1"/>
          <p:nvPr/>
        </p:nvSpPr>
        <p:spPr>
          <a:xfrm>
            <a:off x="3581400" y="4267200"/>
            <a:ext cx="685800" cy="92392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solidFill>
                  <a:srgbClr val="3333FF"/>
                </a:solidFill>
                <a:latin typeface=".VnAvant" pitchFamily="34" charset="0"/>
                <a:cs typeface="Arial" panose="020B0604020202020204" pitchFamily="34" charset="0"/>
              </a:rPr>
              <a:t>3</a:t>
            </a:r>
            <a:endParaRPr sz="5400" b="1" dirty="0">
              <a:solidFill>
                <a:srgbClr val="3333FF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41686" name="Text Box 22"/>
          <p:cNvSpPr txBox="1"/>
          <p:nvPr/>
        </p:nvSpPr>
        <p:spPr>
          <a:xfrm>
            <a:off x="4648200" y="4267200"/>
            <a:ext cx="685800" cy="92392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solidFill>
                  <a:srgbClr val="3333FF"/>
                </a:solidFill>
                <a:latin typeface=".VnAvant" pitchFamily="34" charset="0"/>
                <a:cs typeface="Arial" panose="020B0604020202020204" pitchFamily="34" charset="0"/>
              </a:rPr>
              <a:t>4</a:t>
            </a:r>
            <a:endParaRPr sz="5400" b="1" dirty="0">
              <a:solidFill>
                <a:srgbClr val="3333FF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41687" name="Line 23"/>
          <p:cNvSpPr/>
          <p:nvPr/>
        </p:nvSpPr>
        <p:spPr>
          <a:xfrm flipH="1">
            <a:off x="3962400" y="1676400"/>
            <a:ext cx="457200" cy="533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1688" name="Line 24"/>
          <p:cNvSpPr/>
          <p:nvPr/>
        </p:nvSpPr>
        <p:spPr>
          <a:xfrm>
            <a:off x="4419600" y="1676400"/>
            <a:ext cx="457200" cy="533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41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24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77"/>
                </p:tgtEl>
              </p:cMediaNode>
            </p:audio>
          </p:childTnLst>
        </p:cTn>
      </p:par>
    </p:tnLst>
    <p:bldLst>
      <p:bldP spid="241680" grpId="0" animBg="1"/>
      <p:bldP spid="241681" grpId="0" animBg="1"/>
      <p:bldP spid="241682" grpId="0" animBg="1"/>
      <p:bldP spid="241683" grpId="0" animBg="1"/>
      <p:bldP spid="241684" grpId="0" animBg="1"/>
      <p:bldP spid="241685" grpId="0" animBg="1"/>
      <p:bldP spid="2416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Hinh nen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0" y="0"/>
            <a:ext cx="9982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3"/>
          <p:cNvSpPr txBox="1"/>
          <p:nvPr/>
        </p:nvSpPr>
        <p:spPr>
          <a:xfrm>
            <a:off x="838200" y="1676400"/>
            <a:ext cx="70866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KL: Nếu tách một nhóm có 7 đối tượng thành 2nhóm thì có nhiều cách để tách. Mỗi cách tách đều có một kết quả. Tất cả các cách tách mà các con vừa làm đều đúng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WordArt 3"/>
          <p:cNvSpPr>
            <a:spLocks noTextEdit="1"/>
          </p:cNvSpPr>
          <p:nvPr/>
        </p:nvSpPr>
        <p:spPr>
          <a:xfrm>
            <a:off x="2057400" y="2514600"/>
            <a:ext cx="467677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*. Gộp theo từng nhóm:</a:t>
            </a:r>
            <a:endParaRPr 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2"/>
          <p:cNvGrpSpPr/>
          <p:nvPr/>
        </p:nvGrpSpPr>
        <p:grpSpPr>
          <a:xfrm>
            <a:off x="-381000" y="-50800"/>
            <a:ext cx="4171950" cy="3333750"/>
            <a:chOff x="-240" y="-32"/>
            <a:chExt cx="2628" cy="2100"/>
          </a:xfrm>
        </p:grpSpPr>
        <p:pic>
          <p:nvPicPr>
            <p:cNvPr id="25649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0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1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2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3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4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5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6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7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8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59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60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61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62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03" name="Group 17"/>
          <p:cNvGrpSpPr/>
          <p:nvPr/>
        </p:nvGrpSpPr>
        <p:grpSpPr>
          <a:xfrm rot="5400000" flipH="1">
            <a:off x="5343525" y="3286125"/>
            <a:ext cx="4267200" cy="3333750"/>
            <a:chOff x="-240" y="-32"/>
            <a:chExt cx="2628" cy="2100"/>
          </a:xfrm>
        </p:grpSpPr>
        <p:pic>
          <p:nvPicPr>
            <p:cNvPr id="25635" name="Picture 1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6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7" name="Picture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8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9" name="Pictur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40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41" name="Picture 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42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43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44" name="Picture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45" name="Picture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46" name="Pictur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47" name="Picture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48" name="Picture 3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04" name="Group 32"/>
          <p:cNvGrpSpPr/>
          <p:nvPr/>
        </p:nvGrpSpPr>
        <p:grpSpPr>
          <a:xfrm rot="-5205903">
            <a:off x="-333375" y="3305175"/>
            <a:ext cx="4171950" cy="3505200"/>
            <a:chOff x="-240" y="-32"/>
            <a:chExt cx="2628" cy="2100"/>
          </a:xfrm>
        </p:grpSpPr>
        <p:pic>
          <p:nvPicPr>
            <p:cNvPr id="25621" name="Picture 3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2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3" name="Picture 3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4" name="Picture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5" name="Picture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6" name="Picture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7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8" name="Picture 4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9" name="Picture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0" name="Picture 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1" name="Picture 4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2" name="Picture 4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3" name="Picture 4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4" name="Picture 4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05" name="Group 47"/>
          <p:cNvGrpSpPr/>
          <p:nvPr/>
        </p:nvGrpSpPr>
        <p:grpSpPr>
          <a:xfrm rot="10711418" flipV="1">
            <a:off x="5638800" y="0"/>
            <a:ext cx="3810000" cy="3478213"/>
            <a:chOff x="-240" y="-32"/>
            <a:chExt cx="2628" cy="2100"/>
          </a:xfrm>
        </p:grpSpPr>
        <p:pic>
          <p:nvPicPr>
            <p:cNvPr id="25607" name="Picture 4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8" name="Picture 4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9" name="Pictur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0" name="Picture 5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1" name="Picture 5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2" name="Picture 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3" name="Picture 5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4" name="Picture 5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5" name="Picture 5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6" name="Picture 5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7" name="Picture 5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8" name="Picture 5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9" name="Pictur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0" name="Picture 6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606" name="Text Box 64"/>
          <p:cNvSpPr txBox="1"/>
          <p:nvPr/>
        </p:nvSpPr>
        <p:spPr>
          <a:xfrm>
            <a:off x="1371600" y="1895475"/>
            <a:ext cx="57912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Cô cho trẻ gộp 2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nhóm áo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lại với nhau để tạo thành một nhóm có 7 cái áo.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53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 Box 5"/>
          <p:cNvSpPr txBox="1"/>
          <p:nvPr/>
        </p:nvSpPr>
        <p:spPr>
          <a:xfrm>
            <a:off x="914400" y="914400"/>
            <a:ext cx="716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6628" name="Rectangle 6"/>
          <p:cNvSpPr/>
          <p:nvPr/>
        </p:nvSpPr>
        <p:spPr>
          <a:xfrm>
            <a:off x="838200" y="1143000"/>
            <a:ext cx="7620000" cy="47894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*Mời trẻ đếm lại xem mỗi phần có mấy cái áo: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endParaRPr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-Lần 1: Gộp nhóm có 1 với nhóm có 6, gợi hỏi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Có 6 cái áo, muốn có 7 thì làm thế nào?</a:t>
            </a:r>
            <a:endParaRPr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Gộp 1 cái áo với 6 cái áo, thay thẻ số, đếm số áo</a:t>
            </a:r>
            <a:endParaRPr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=&gt; Vậy gộp 1 cái áo với 6 cáo áo được mấy cái áo?</a:t>
            </a:r>
            <a:endParaRPr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-Lần 2: Gộp nhóm có 2 với nhóm có 5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-Lần 3: Gộp nhóm có 3 với nhóm có 4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Làm tương tự lần 1)</a:t>
            </a:r>
            <a:endParaRPr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2" name="Rectangle 2"/>
          <p:cNvSpPr/>
          <p:nvPr/>
        </p:nvSpPr>
        <p:spPr>
          <a:xfrm>
            <a:off x="38862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2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3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4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5" name="Rectangle 7"/>
          <p:cNvSpPr/>
          <p:nvPr/>
        </p:nvSpPr>
        <p:spPr>
          <a:xfrm>
            <a:off x="0" y="3200400"/>
            <a:ext cx="44196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7656" name="Rectangle 8"/>
          <p:cNvSpPr/>
          <p:nvPr/>
        </p:nvSpPr>
        <p:spPr>
          <a:xfrm>
            <a:off x="3581400" y="3200400"/>
            <a:ext cx="55626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53609" name="Rectangle 9"/>
          <p:cNvSpPr/>
          <p:nvPr/>
        </p:nvSpPr>
        <p:spPr>
          <a:xfrm>
            <a:off x="7620000" y="5410200"/>
            <a:ext cx="1371600" cy="12192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10" name="Rectangle 10"/>
          <p:cNvSpPr/>
          <p:nvPr/>
        </p:nvSpPr>
        <p:spPr>
          <a:xfrm>
            <a:off x="1828800" y="5638800"/>
            <a:ext cx="1371600" cy="12192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53611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2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3429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3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5181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4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5181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5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3505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6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5814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7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3505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951E-6 C -0.06615 -0.15541 -0.13177 -0.31059 -0.15834 -0.371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535E-6 C -0.10087 -0.13645 -0.20157 -0.2729 -0.24167 -0.327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278E-6 C -0.10434 -0.13645 -0.2085 -0.2729 -0.25 -0.327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022E-6 C -0.10764 -0.14108 -0.21528 -0.28215 -0.25833 -0.338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9306E-6 C 0.07952 -0.24278 0.15938 -0.48555 0.19167 -0.582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29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39306E-6 C 0.0691 -0.23815 0.13854 -0.4763 0.16667 -0.57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28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9278E-6 C -0.11458 -0.14108 -0.22917 -0.28215 -0.275 -0.338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  <p:bldP spid="153609" grpId="0" animBg="1"/>
      <p:bldP spid="1536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45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3247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3248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89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90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91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92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1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8693" name="Group 21"/>
          <p:cNvGrpSpPr/>
          <p:nvPr/>
        </p:nvGrpSpPr>
        <p:grpSpPr>
          <a:xfrm>
            <a:off x="3733800" y="609600"/>
            <a:ext cx="2286000" cy="2133600"/>
            <a:chOff x="3744" y="1008"/>
            <a:chExt cx="1728" cy="1536"/>
          </a:xfrm>
        </p:grpSpPr>
        <p:sp>
          <p:nvSpPr>
            <p:cNvPr id="223254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95" name="WordArt 23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23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32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32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24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4626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0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1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2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3" name="Rectangle 7"/>
          <p:cNvSpPr/>
          <p:nvPr/>
        </p:nvSpPr>
        <p:spPr>
          <a:xfrm>
            <a:off x="0" y="3200400"/>
            <a:ext cx="4572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9704" name="Rectangle 8"/>
          <p:cNvSpPr/>
          <p:nvPr/>
        </p:nvSpPr>
        <p:spPr>
          <a:xfrm>
            <a:off x="4648200" y="3200400"/>
            <a:ext cx="44958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54633" name="Rectangle 9"/>
          <p:cNvSpPr/>
          <p:nvPr/>
        </p:nvSpPr>
        <p:spPr>
          <a:xfrm>
            <a:off x="7772400" y="5638800"/>
            <a:ext cx="13716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9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4634" name="Rectangle 10"/>
          <p:cNvSpPr/>
          <p:nvPr/>
        </p:nvSpPr>
        <p:spPr>
          <a:xfrm>
            <a:off x="1752600" y="5638800"/>
            <a:ext cx="13716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9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54635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810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36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37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3505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38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505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39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35052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40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5181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41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51054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535E-7 C -0.02848 -0.14593 -0.05625 -0.29163 -0.06667 -0.34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2951E-6 C -0.04253 -0.14616 -0.08507 -0.29186 -0.1 -0.34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9278E-6 C -0.0941 -0.13229 -0.18767 -0.26365 -0.225 -0.316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278E-6 C -0.09757 -0.13668 -0.19461 -0.2729 -0.23333 -0.327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9278E-6 C -0.10782 -0.13668 -0.21528 -0.2729 -0.25816 -0.327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5135 C 0.08004 -0.20883 0.16545 -0.46808 0.2 -0.571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31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103E-6 C 0.06545 -0.22964 0.13142 -0.45814 0.15833 -0.54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33" grpId="0" animBg="1"/>
      <p:bldP spid="1546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29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295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296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7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8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9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40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2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30741" name="Group 21"/>
          <p:cNvGrpSpPr/>
          <p:nvPr/>
        </p:nvGrpSpPr>
        <p:grpSpPr>
          <a:xfrm>
            <a:off x="3733800" y="609600"/>
            <a:ext cx="2286000" cy="2133600"/>
            <a:chOff x="3744" y="1008"/>
            <a:chExt cx="1728" cy="1536"/>
          </a:xfrm>
        </p:grpSpPr>
        <p:sp>
          <p:nvSpPr>
            <p:cNvPr id="225302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43" name="WordArt 23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25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529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529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9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4099" name="Picture 3" descr="221054D01-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91440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Rectangle 4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b="1" u="sng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1" name="Picture 5" descr="Butterfly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76800"/>
            <a:ext cx="1828800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Butterfly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04775"/>
            <a:ext cx="1828800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696200" y="55626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676400" y="58674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5486400" y="2286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239000" y="762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6400800" y="-2286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5334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13" descr="Butterfly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419600"/>
            <a:ext cx="1828800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14" descr="TuLips 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3886200"/>
            <a:ext cx="161925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15" descr="671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16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5486400"/>
            <a:ext cx="11430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17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5715000"/>
            <a:ext cx="11430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0" y="5791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19" descr="ongmuo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4800600"/>
            <a:ext cx="8890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6" name="Text Box 20"/>
          <p:cNvSpPr txBox="1"/>
          <p:nvPr/>
        </p:nvSpPr>
        <p:spPr>
          <a:xfrm>
            <a:off x="838200" y="533400"/>
            <a:ext cx="8783638" cy="289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II Chuẩn bị</a:t>
            </a:r>
            <a:endParaRPr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1.Đồ dùng của cô</a:t>
            </a:r>
            <a:endParaRPr sz="30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Giáo án điện tử powerpoint,que chỉ</a:t>
            </a:r>
            <a:endParaRPr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2.Đồ dùng của trẻ</a:t>
            </a:r>
            <a:endParaRPr sz="30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Mỗi trẻ 7 cái áo,thẻ số từ 1-7</a:t>
            </a:r>
            <a:endParaRPr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50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48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49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0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1" name="Rectangle 7"/>
          <p:cNvSpPr/>
          <p:nvPr/>
        </p:nvSpPr>
        <p:spPr>
          <a:xfrm>
            <a:off x="0" y="3200400"/>
            <a:ext cx="4572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1752" name="Rectangle 8"/>
          <p:cNvSpPr/>
          <p:nvPr/>
        </p:nvSpPr>
        <p:spPr>
          <a:xfrm>
            <a:off x="3962400" y="3200400"/>
            <a:ext cx="51816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55657" name="Rectangle 9"/>
          <p:cNvSpPr/>
          <p:nvPr/>
        </p:nvSpPr>
        <p:spPr>
          <a:xfrm>
            <a:off x="7391400" y="54102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5658" name="Rectangle 10"/>
          <p:cNvSpPr/>
          <p:nvPr/>
        </p:nvSpPr>
        <p:spPr>
          <a:xfrm>
            <a:off x="1676400" y="56388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55659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10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0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1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2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657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3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657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4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65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36576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14821 0.00799 -0.29619 0.0099 -0.35584 " pathEditMode="relative" ptsTypes="aA">
                                      <p:cBhvr>
                                        <p:cTn id="6" dur="2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14821 0.00799 -0.29619 0.0099 -0.35584 " pathEditMode="relative" ptsTypes="aA">
                                      <p:cBhvr>
                                        <p:cTn id="8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14821 0.00799 -0.29619 0.0099 -0.35584 " pathEditMode="relative" ptsTypes="aA">
                                      <p:cBhvr>
                                        <p:cTn id="10" dur="2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 C -0.00347 -0.15264 -0.00694 -0.29371 -0.00833 -0.34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12766E-6 C -0.00347 -0.14131 -0.00694 -0.28238 -0.00833 -0.338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2766E-6 C -0.00712 -0.14154 -0.01407 -0.28261 -0.01667 -0.33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12766E-6 C -0.00695 -0.14131 -0.01389 -0.28238 -0.0165 -0.338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7" grpId="0" animBg="1"/>
      <p:bldP spid="1556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7341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7343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7344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85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6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7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8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3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32789" name="Group 21"/>
          <p:cNvGrpSpPr/>
          <p:nvPr/>
        </p:nvGrpSpPr>
        <p:grpSpPr>
          <a:xfrm>
            <a:off x="3733800" y="609600"/>
            <a:ext cx="2286000" cy="2133600"/>
            <a:chOff x="3744" y="1008"/>
            <a:chExt cx="1728" cy="1536"/>
          </a:xfrm>
        </p:grpSpPr>
        <p:sp>
          <p:nvSpPr>
            <p:cNvPr id="227350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91" name="WordArt 23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27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734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734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734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03" name="Text Box 3"/>
          <p:cNvSpPr txBox="1"/>
          <p:nvPr/>
        </p:nvSpPr>
        <p:spPr>
          <a:xfrm>
            <a:off x="1295400" y="1295400"/>
            <a:ext cx="7239000" cy="2960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*** Cô chính xác hoá kết quả: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tách 1 nhóm có 7 đối tượng thành 2 nhóm thì có tất cả 3 cách tách: </a:t>
            </a:r>
            <a:endParaRPr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Nếu gộp 2 nhóm thành 1nhóm có 6 thì có tất cả 3 cách gộp.</a:t>
            </a:r>
            <a:endParaRPr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 descr="Hinh nen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0" y="0"/>
            <a:ext cx="9982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WordArt 3"/>
          <p:cNvSpPr>
            <a:spLocks noTextEdit="1"/>
          </p:cNvSpPr>
          <p:nvPr/>
        </p:nvSpPr>
        <p:spPr>
          <a:xfrm>
            <a:off x="1600200" y="2057400"/>
            <a:ext cx="467677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* Tách gộp theo yêu cầu:</a:t>
            </a:r>
            <a:endParaRPr 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8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44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45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46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47" name="Rectangle 7"/>
          <p:cNvSpPr/>
          <p:nvPr/>
        </p:nvSpPr>
        <p:spPr>
          <a:xfrm>
            <a:off x="0" y="3200400"/>
            <a:ext cx="44196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5848" name="Rectangle 8"/>
          <p:cNvSpPr/>
          <p:nvPr/>
        </p:nvSpPr>
        <p:spPr>
          <a:xfrm>
            <a:off x="3733800" y="3200400"/>
            <a:ext cx="54102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2345" name="Rectangle 9"/>
          <p:cNvSpPr/>
          <p:nvPr/>
        </p:nvSpPr>
        <p:spPr>
          <a:xfrm>
            <a:off x="7620000" y="5410200"/>
            <a:ext cx="13716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sz="9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2346" name="Rectangle 10"/>
          <p:cNvSpPr/>
          <p:nvPr/>
        </p:nvSpPr>
        <p:spPr>
          <a:xfrm>
            <a:off x="1371600" y="5638800"/>
            <a:ext cx="13716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sz="9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2347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48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49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50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51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52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53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14478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04046E-6 C 0.05174 0.12902 0.10365 0.25826 0.12449 0.31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2312E-6 C 0.10434 0.0911 0.20868 0.18266 0.25434 0.22451 C 0.3 0.26636 0.28681 0.25826 0.27361 0.2501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3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0555 C 0.07275 0.09965 0.18716 0.19399 0.23716 0.23699 C 0.28716 0.28 0.27275 0.27168 0.25834 0.26335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3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0555 C 0.08107 0.09965 0.19548 0.19399 0.24548 0.23699 C 0.29548 0.28 0.28107 0.27168 0.26666 0.26335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3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059E-6 C -0.06093 0.18062 -0.12187 0.36194 -0.14843 0.4445 C -0.175 0.52729 -0.16753 0.51087 -0.15989 0.49515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26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5607E-6 C -0.06389 0.18058 -0.12761 0.36185 -0.15539 0.44439 C -0.18316 0.52717 -0.17518 0.51098 -0.16719 0.4950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26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2803E-6 C -0.01181 0.10061 -0.02327 0.20167 -0.0283 0.24792 C -0.03316 0.29418 -0.03195 0.28493 -0.03056 0.27614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45" grpId="0" animBg="1"/>
      <p:bldP spid="1423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2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68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69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70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71" name="Rectangle 7"/>
          <p:cNvSpPr/>
          <p:nvPr/>
        </p:nvSpPr>
        <p:spPr>
          <a:xfrm>
            <a:off x="0" y="3200400"/>
            <a:ext cx="44196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6872" name="Rectangle 8"/>
          <p:cNvSpPr/>
          <p:nvPr/>
        </p:nvSpPr>
        <p:spPr>
          <a:xfrm>
            <a:off x="3581400" y="3200400"/>
            <a:ext cx="55626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369" name="Rectangle 9"/>
          <p:cNvSpPr/>
          <p:nvPr/>
        </p:nvSpPr>
        <p:spPr>
          <a:xfrm>
            <a:off x="7620000" y="5410200"/>
            <a:ext cx="1371600" cy="12192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370" name="Rectangle 10"/>
          <p:cNvSpPr/>
          <p:nvPr/>
        </p:nvSpPr>
        <p:spPr>
          <a:xfrm>
            <a:off x="1828800" y="5638800"/>
            <a:ext cx="1371600" cy="12192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43371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2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3429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3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5181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4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5181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5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3505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6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5814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7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3505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951E-6 C -0.06615 -0.15541 -0.13177 -0.31059 -0.15834 -0.371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535E-6 C -0.10087 -0.13645 -0.20157 -0.2729 -0.24167 -0.327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278E-6 C -0.10434 -0.13645 -0.2085 -0.2729 -0.25 -0.327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022E-6 C -0.10764 -0.14108 -0.21528 -0.28215 -0.25833 -0.338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9306E-6 C 0.07952 -0.24278 0.15938 -0.48555 0.19167 -0.582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29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39306E-6 C 0.0691 -0.23815 0.13854 -0.4763 0.16667 -0.57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28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9278E-6 C -0.11458 -0.14108 -0.22917 -0.28215 -0.275 -0.338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  <p:bldP spid="143369" grpId="0" animBg="1"/>
      <p:bldP spid="1433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017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0175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0176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905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06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07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08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1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37909" name="Group 21"/>
          <p:cNvGrpSpPr/>
          <p:nvPr/>
        </p:nvGrpSpPr>
        <p:grpSpPr>
          <a:xfrm>
            <a:off x="3733800" y="609600"/>
            <a:ext cx="2286000" cy="2133600"/>
            <a:chOff x="3744" y="1008"/>
            <a:chExt cx="1728" cy="1536"/>
          </a:xfrm>
        </p:grpSpPr>
        <p:sp>
          <p:nvSpPr>
            <p:cNvPr id="220182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911" name="WordArt 23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20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01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017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17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16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17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18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19" name="Rectangle 7"/>
          <p:cNvSpPr/>
          <p:nvPr/>
        </p:nvSpPr>
        <p:spPr>
          <a:xfrm>
            <a:off x="0" y="3200400"/>
            <a:ext cx="4572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8920" name="Rectangle 8"/>
          <p:cNvSpPr/>
          <p:nvPr/>
        </p:nvSpPr>
        <p:spPr>
          <a:xfrm>
            <a:off x="4267200" y="3200400"/>
            <a:ext cx="48768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5417" name="Rectangle 9"/>
          <p:cNvSpPr/>
          <p:nvPr/>
        </p:nvSpPr>
        <p:spPr>
          <a:xfrm>
            <a:off x="7620000" y="54102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5418" name="Rectangle 10"/>
          <p:cNvSpPr/>
          <p:nvPr/>
        </p:nvSpPr>
        <p:spPr>
          <a:xfrm>
            <a:off x="1752600" y="56388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45419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0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1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2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3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600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4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5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14478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35 0.11144 0.04271 0.22289 0.05087 0.26867 " pathEditMode="relative" ptsTypes="aA">
                                      <p:cBhvr>
                                        <p:cTn id="6" dur="20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35 0.11144 0.04271 0.22289 0.05087 0.26867 " pathEditMode="relative" ptsTypes="aA">
                                      <p:cBhvr>
                                        <p:cTn id="8" dur="2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0685E-6 C 0.09358 0.12234 0.1875 0.24491 0.225 0.29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14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0685E-6 C 0.09705 0.11771 0.19444 0.23566 0.23333 0.283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14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0685E-6 C 0.09705 0.11771 0.19444 0.23566 0.23333 0.283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14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7687E-6 C -0.09028 0.20768 -0.18056 0.41605 -0.21649 0.4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2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2803E-6 C -0.09028 0.21925 -0.18056 0.43918 -0.2165 0.527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17" grpId="0" animBg="1"/>
      <p:bldP spid="1454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4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0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1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2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3" name="Rectangle 7"/>
          <p:cNvSpPr/>
          <p:nvPr/>
        </p:nvSpPr>
        <p:spPr>
          <a:xfrm>
            <a:off x="0" y="3200400"/>
            <a:ext cx="4572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9944" name="Rectangle 8"/>
          <p:cNvSpPr/>
          <p:nvPr/>
        </p:nvSpPr>
        <p:spPr>
          <a:xfrm>
            <a:off x="4648200" y="3200400"/>
            <a:ext cx="44958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6441" name="Rectangle 9"/>
          <p:cNvSpPr/>
          <p:nvPr/>
        </p:nvSpPr>
        <p:spPr>
          <a:xfrm>
            <a:off x="7772400" y="5638800"/>
            <a:ext cx="13716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9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6442" name="Rectangle 10"/>
          <p:cNvSpPr/>
          <p:nvPr/>
        </p:nvSpPr>
        <p:spPr>
          <a:xfrm>
            <a:off x="1752600" y="5638800"/>
            <a:ext cx="13716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9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6443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810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444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445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3505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446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5052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447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35052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448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5181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449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51054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535E-7 C -0.02848 -0.14593 -0.05625 -0.29163 -0.06667 -0.34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2951E-6 C -0.04253 -0.14616 -0.08507 -0.29186 -0.1 -0.34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9278E-6 C -0.0941 -0.13229 -0.18767 -0.26365 -0.225 -0.316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278E-6 C -0.09757 -0.13668 -0.19461 -0.2729 -0.23333 -0.327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9278E-6 C -0.10782 -0.13668 -0.21528 -0.2729 -0.25816 -0.327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5135 C 0.08004 -0.20883 0.16545 -0.46808 0.2 -0.571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31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103E-6 C 0.06545 -0.22964 0.13142 -0.45814 0.15833 -0.54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41" grpId="0" animBg="1"/>
      <p:bldP spid="1464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041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0415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0416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77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8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9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0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2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40981" name="Group 21"/>
          <p:cNvGrpSpPr/>
          <p:nvPr/>
        </p:nvGrpSpPr>
        <p:grpSpPr>
          <a:xfrm>
            <a:off x="3733800" y="609600"/>
            <a:ext cx="2286000" cy="2133600"/>
            <a:chOff x="3744" y="1008"/>
            <a:chExt cx="1728" cy="1536"/>
          </a:xfrm>
        </p:grpSpPr>
        <p:sp>
          <p:nvSpPr>
            <p:cNvPr id="230422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83" name="WordArt 23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30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04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04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5123" name="Picture 3" descr="20081921755411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9525000" cy="714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Nhanh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191000"/>
            <a:ext cx="3124200" cy="240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7391400" y="41910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7162800" y="45720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6781800" y="54864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6" name="Picture 8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1242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14478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295400"/>
            <a:ext cx="14478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1" descr="Picture1n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23914">
            <a:off x="5867400" y="4343400"/>
            <a:ext cx="4400550" cy="318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2" descr="Picturechim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336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Picturechim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57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4" descr="Picturechim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505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15" descr="ongmuoi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3657600"/>
            <a:ext cx="10795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16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6477000" y="51054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7" name="Text Box 17"/>
          <p:cNvSpPr txBox="1"/>
          <p:nvPr/>
        </p:nvSpPr>
        <p:spPr>
          <a:xfrm>
            <a:off x="736600" y="1143000"/>
            <a:ext cx="8407400" cy="2165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1.Ổn định tổ chức,giới thiệu bài:</a:t>
            </a:r>
            <a:endParaRPr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Cô và cả lớp hát bài “Cháu yêu cô chú công nhân”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Đàm thoại theo nội dung bài hát giới thiệu bài.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467" name="chau yeu co chu cong nhan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62600" y="37338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8964" fill="hold"/>
                                        <p:tgtEl>
                                          <p:spTgt spid="104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6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2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88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89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0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1" name="Rectangle 7"/>
          <p:cNvSpPr/>
          <p:nvPr/>
        </p:nvSpPr>
        <p:spPr>
          <a:xfrm>
            <a:off x="0" y="3200400"/>
            <a:ext cx="4572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41992" name="Rectangle 8"/>
          <p:cNvSpPr/>
          <p:nvPr/>
        </p:nvSpPr>
        <p:spPr>
          <a:xfrm>
            <a:off x="3810000" y="3200400"/>
            <a:ext cx="5334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8489" name="Rectangle 9"/>
          <p:cNvSpPr/>
          <p:nvPr/>
        </p:nvSpPr>
        <p:spPr>
          <a:xfrm>
            <a:off x="7315200" y="53340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8490" name="Rectangle 10"/>
          <p:cNvSpPr/>
          <p:nvPr/>
        </p:nvSpPr>
        <p:spPr>
          <a:xfrm>
            <a:off x="1676400" y="56388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48491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2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3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524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4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447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5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447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6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1447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7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14478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12 -0.0151 0.24024 -0.01805 0.28833 " pathEditMode="relative" ptsTypes="aA">
                                      <p:cBhvr>
                                        <p:cTn id="6" dur="2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12 -0.0151 0.24024 -0.01805 0.28833 " pathEditMode="relative" ptsTypes="aA">
                                      <p:cBhvr>
                                        <p:cTn id="8" dur="2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12 -0.0151 0.24024 -0.01805 0.28833 " pathEditMode="relative" ptsTypes="aA">
                                      <p:cBhvr>
                                        <p:cTn id="10" dur="2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2803E-6 C 0 0.12651 0 0.2537 0 0.30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5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11815 0 0.23653 0 0.28393 " pathEditMode="relative" ptsTypes="aA">
                                      <p:cBhvr>
                                        <p:cTn id="16" dur="2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11815 0 0.23653 0 0.28393 " pathEditMode="relative" ptsTypes="aA">
                                      <p:cBhvr>
                                        <p:cTn id="18" dur="20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3.72803E-6 C 0.0085 0.12234 0.0085 0.24492 0.0085 0.294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/>
      <p:bldP spid="148489" grpId="0" animBg="1"/>
      <p:bldP spid="14849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Rectangle 2"/>
          <p:cNvSpPr/>
          <p:nvPr/>
        </p:nvSpPr>
        <p:spPr>
          <a:xfrm>
            <a:off x="3733800" y="0"/>
            <a:ext cx="1371600" cy="12192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Line 3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12" name="Line 4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13" name="Line 5"/>
          <p:cNvSpPr/>
          <p:nvPr/>
        </p:nvSpPr>
        <p:spPr>
          <a:xfrm>
            <a:off x="9525" y="0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14" name="Line 6"/>
          <p:cNvSpPr/>
          <p:nvPr/>
        </p:nvSpPr>
        <p:spPr>
          <a:xfrm>
            <a:off x="0" y="6853238"/>
            <a:ext cx="91344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15" name="Rectangle 7"/>
          <p:cNvSpPr/>
          <p:nvPr/>
        </p:nvSpPr>
        <p:spPr>
          <a:xfrm>
            <a:off x="0" y="3200400"/>
            <a:ext cx="45720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43016" name="Rectangle 8"/>
          <p:cNvSpPr/>
          <p:nvPr/>
        </p:nvSpPr>
        <p:spPr>
          <a:xfrm>
            <a:off x="3962400" y="3200400"/>
            <a:ext cx="5181600" cy="3657600"/>
          </a:xfrm>
          <a:prstGeom prst="rect">
            <a:avLst/>
          </a:prstGeom>
          <a:solidFill>
            <a:srgbClr val="FFFF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9513" name="Rectangle 9"/>
          <p:cNvSpPr/>
          <p:nvPr/>
        </p:nvSpPr>
        <p:spPr>
          <a:xfrm>
            <a:off x="7391400" y="54102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9514" name="Rectangle 10"/>
          <p:cNvSpPr/>
          <p:nvPr/>
        </p:nvSpPr>
        <p:spPr>
          <a:xfrm>
            <a:off x="1676400" y="5638800"/>
            <a:ext cx="1371600" cy="1219200"/>
          </a:xfrm>
          <a:prstGeom prst="rect">
            <a:avLst/>
          </a:prstGeom>
          <a:solidFill>
            <a:srgbClr val="A3FBFB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49515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100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6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7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8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657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9" name="Picture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6576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20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3733800"/>
            <a:ext cx="137318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21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813" y="3657600"/>
            <a:ext cx="1373187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14821 0.00799 -0.29619 0.0099 -0.35584 " pathEditMode="relative" ptsTypes="aA">
                                      <p:cBhvr>
                                        <p:cTn id="6" dur="2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14821 0.00799 -0.29619 0.0099 -0.35584 " pathEditMode="relative" ptsTypes="aA">
                                      <p:cBhvr>
                                        <p:cTn id="8" dur="2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14821 0.00799 -0.29619 0.0099 -0.35584 " pathEditMode="relative" ptsTypes="aA">
                                      <p:cBhvr>
                                        <p:cTn id="10" dur="2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 C -0.00347 -0.15264 -0.00694 -0.29371 -0.00833 -0.34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12766E-6 C -0.00347 -0.14131 -0.00694 -0.28238 -0.00833 -0.338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2766E-6 C -0.00712 -0.14154 -0.01407 -0.28261 -0.01667 -0.33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12766E-6 C -0.00695 -0.14131 -0.01389 -0.28238 -0.0165 -0.338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149513" grpId="0" animBg="1"/>
      <p:bldP spid="1495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1437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1439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1440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1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29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4049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50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51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52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3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44053" name="Group 21"/>
          <p:cNvGrpSpPr/>
          <p:nvPr/>
        </p:nvGrpSpPr>
        <p:grpSpPr>
          <a:xfrm>
            <a:off x="3733800" y="609600"/>
            <a:ext cx="2286000" cy="2133600"/>
            <a:chOff x="3744" y="1008"/>
            <a:chExt cx="1728" cy="1536"/>
          </a:xfrm>
        </p:grpSpPr>
        <p:sp>
          <p:nvSpPr>
            <p:cNvPr id="231446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55" name="WordArt 23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31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14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144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1437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3485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71" name="Line 15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3488" name="Text Box 16"/>
          <p:cNvSpPr txBox="1"/>
          <p:nvPr/>
        </p:nvSpPr>
        <p:spPr>
          <a:xfrm>
            <a:off x="4114800" y="457200"/>
            <a:ext cx="838200" cy="1198563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7200" b="1" dirty="0">
                <a:solidFill>
                  <a:srgbClr val="3333FF"/>
                </a:solidFill>
                <a:latin typeface=".VnAvant" pitchFamily="34" charset="0"/>
                <a:cs typeface="Arial" panose="020B0604020202020204" pitchFamily="34" charset="0"/>
              </a:rPr>
              <a:t>7</a:t>
            </a:r>
            <a:endParaRPr sz="7200" b="1" dirty="0">
              <a:solidFill>
                <a:srgbClr val="3333FF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33489" name="Text Box 17"/>
          <p:cNvSpPr txBox="1"/>
          <p:nvPr/>
        </p:nvSpPr>
        <p:spPr>
          <a:xfrm>
            <a:off x="4648200" y="2209800"/>
            <a:ext cx="685800" cy="9239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solidFill>
                  <a:srgbClr val="FF0066"/>
                </a:solidFill>
                <a:latin typeface=".VnAvant" pitchFamily="34" charset="0"/>
                <a:cs typeface="Arial" panose="020B0604020202020204" pitchFamily="34" charset="0"/>
              </a:rPr>
              <a:t>6</a:t>
            </a:r>
            <a:endParaRPr sz="5400" b="1" dirty="0">
              <a:solidFill>
                <a:srgbClr val="FF0066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33490" name="Text Box 18"/>
          <p:cNvSpPr txBox="1"/>
          <p:nvPr/>
        </p:nvSpPr>
        <p:spPr>
          <a:xfrm>
            <a:off x="3581400" y="2209800"/>
            <a:ext cx="685800" cy="9239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solidFill>
                  <a:srgbClr val="FF0066"/>
                </a:solidFill>
                <a:latin typeface=".VnAvant" pitchFamily="34" charset="0"/>
                <a:cs typeface="Arial" panose="020B0604020202020204" pitchFamily="34" charset="0"/>
              </a:rPr>
              <a:t>1</a:t>
            </a:r>
            <a:endParaRPr sz="5400" b="1" dirty="0">
              <a:solidFill>
                <a:srgbClr val="FF0066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33491" name="Text Box 19"/>
          <p:cNvSpPr txBox="1"/>
          <p:nvPr/>
        </p:nvSpPr>
        <p:spPr>
          <a:xfrm>
            <a:off x="3581400" y="3276600"/>
            <a:ext cx="685800" cy="9239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latin typeface=".VnAvant" pitchFamily="34" charset="0"/>
                <a:cs typeface="Arial" panose="020B0604020202020204" pitchFamily="34" charset="0"/>
              </a:rPr>
              <a:t>2</a:t>
            </a:r>
            <a:endParaRPr sz="5400" b="1" dirty="0"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33492" name="Text Box 20"/>
          <p:cNvSpPr txBox="1"/>
          <p:nvPr/>
        </p:nvSpPr>
        <p:spPr>
          <a:xfrm>
            <a:off x="4648200" y="3200400"/>
            <a:ext cx="685800" cy="9239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latin typeface=".VnAvant" pitchFamily="34" charset="0"/>
                <a:cs typeface="Arial" panose="020B0604020202020204" pitchFamily="34" charset="0"/>
              </a:rPr>
              <a:t>5</a:t>
            </a:r>
            <a:endParaRPr sz="5400" b="1" dirty="0"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33493" name="Text Box 21"/>
          <p:cNvSpPr txBox="1"/>
          <p:nvPr/>
        </p:nvSpPr>
        <p:spPr>
          <a:xfrm>
            <a:off x="3581400" y="4267200"/>
            <a:ext cx="685800" cy="92392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solidFill>
                  <a:srgbClr val="3333FF"/>
                </a:solidFill>
                <a:latin typeface=".VnAvant" pitchFamily="34" charset="0"/>
                <a:cs typeface="Arial" panose="020B0604020202020204" pitchFamily="34" charset="0"/>
              </a:rPr>
              <a:t>3</a:t>
            </a:r>
            <a:endParaRPr sz="5400" b="1" dirty="0">
              <a:solidFill>
                <a:srgbClr val="3333FF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33494" name="Text Box 22"/>
          <p:cNvSpPr txBox="1"/>
          <p:nvPr/>
        </p:nvSpPr>
        <p:spPr>
          <a:xfrm>
            <a:off x="4648200" y="4267200"/>
            <a:ext cx="685800" cy="92392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b="1" dirty="0">
                <a:solidFill>
                  <a:srgbClr val="3333FF"/>
                </a:solidFill>
                <a:latin typeface=".VnAvant" pitchFamily="34" charset="0"/>
                <a:cs typeface="Arial" panose="020B0604020202020204" pitchFamily="34" charset="0"/>
              </a:rPr>
              <a:t>4</a:t>
            </a:r>
            <a:endParaRPr sz="5400" b="1" dirty="0">
              <a:solidFill>
                <a:srgbClr val="3333FF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33495" name="Line 23"/>
          <p:cNvSpPr/>
          <p:nvPr/>
        </p:nvSpPr>
        <p:spPr>
          <a:xfrm flipH="1">
            <a:off x="3962400" y="1676400"/>
            <a:ext cx="457200" cy="533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3496" name="Line 24"/>
          <p:cNvSpPr/>
          <p:nvPr/>
        </p:nvSpPr>
        <p:spPr>
          <a:xfrm>
            <a:off x="4419600" y="1676400"/>
            <a:ext cx="457200" cy="533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233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3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85"/>
                </p:tgtEl>
              </p:cMediaNode>
            </p:audio>
          </p:childTnLst>
        </p:cTn>
      </p:par>
    </p:tnLst>
    <p:bldLst>
      <p:bldP spid="233488" grpId="0" animBg="1"/>
      <p:bldP spid="233489" grpId="0" animBg="1"/>
      <p:bldP spid="233490" grpId="0" animBg="1"/>
      <p:bldP spid="233491" grpId="0" animBg="1"/>
      <p:bldP spid="233492" grpId="0" animBg="1"/>
      <p:bldP spid="233493" grpId="0" animBg="1"/>
      <p:bldP spid="23349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WordArt 3"/>
          <p:cNvSpPr>
            <a:spLocks noTextEdit="1"/>
          </p:cNvSpPr>
          <p:nvPr/>
        </p:nvSpPr>
        <p:spPr>
          <a:xfrm>
            <a:off x="1447800" y="1828800"/>
            <a:ext cx="5791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sq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c. Ôn luyện, củng cố:</a:t>
            </a:r>
            <a:endParaRPr lang="en-US" sz="3600">
              <a:ln w="9525" cap="sq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4" descr="Hinh nen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0" y="0"/>
            <a:ext cx="9982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877" name="Text Box 5"/>
          <p:cNvSpPr txBox="1"/>
          <p:nvPr/>
        </p:nvSpPr>
        <p:spPr>
          <a:xfrm>
            <a:off x="1143000" y="1371600"/>
            <a:ext cx="7086600" cy="3625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*Trò chơi 1: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đồ dùng các nghề: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- Chia trẻ thành 5 nhóm, mỗi nhóm có một bức tranh, mỗi bức tranh có 3 ô, trong mỗi ô vuông đều có các vách ngăn. Nhiệm vụ của trẻ là tìm chọn đồ dùng để gài vào ô theo số đã cho trước( mỗi ô có 2 thẻ số) Nhạc nền bài hát “ Em học toán”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7879" name="Nhạc Thiếu Nhi – Em Học Toá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257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72" fill="hold"/>
                                        <p:tgtEl>
                                          <p:spTgt spid="2078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7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879"/>
                </p:tgtEl>
              </p:cMediaNode>
            </p:audio>
          </p:childTnLst>
        </p:cTn>
      </p:par>
    </p:tnLst>
    <p:bldLst>
      <p:bldP spid="20787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5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9"/>
          <p:cNvSpPr txBox="1"/>
          <p:nvPr/>
        </p:nvSpPr>
        <p:spPr>
          <a:xfrm>
            <a:off x="1600200" y="1676400"/>
            <a:ext cx="63246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*Trò chơi 2: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nhanh, ai khéo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04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155" name="Text Box 3"/>
          <p:cNvSpPr txBox="1"/>
          <p:nvPr/>
        </p:nvSpPr>
        <p:spPr>
          <a:xfrm rot="228983">
            <a:off x="4527550" y="2247265"/>
            <a:ext cx="3421380" cy="842010"/>
          </a:xfrm>
          <a:prstGeom prst="rect">
            <a:avLst/>
          </a:prstGeom>
          <a:noFill/>
          <a:ln w="190500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vi-VN" sz="6000" b="1" dirty="0">
                <a:solidFill>
                  <a:srgbClr val="FF00FF"/>
                </a:solidFill>
                <a:latin typeface=".VnAristote" pitchFamily="34" charset="0"/>
              </a:rPr>
              <a:t>C</a:t>
            </a:r>
            <a:r>
              <a:rPr lang="vi-VN" sz="3200" b="1" dirty="0">
                <a:solidFill>
                  <a:srgbClr val="FF00FF"/>
                </a:solidFill>
                <a:cs typeface="Times New Roman" panose="02020603050405020304" pitchFamily="18" charset="0"/>
              </a:rPr>
              <a:t>hào </a:t>
            </a:r>
            <a:r>
              <a:rPr lang="vi-VN" sz="3200" b="1" dirty="0">
                <a:solidFill>
                  <a:srgbClr val="FF00FF"/>
                </a:solidFill>
                <a:cs typeface="Times New Roman" panose="02020603050405020304" pitchFamily="18" charset="0"/>
              </a:rPr>
              <a:t>tạm biệt và hện gặp</a:t>
            </a:r>
            <a:r>
              <a:rPr lang="vi-VN" sz="6000" b="1" dirty="0">
                <a:solidFill>
                  <a:srgbClr val="FF00FF"/>
                </a:solidFill>
                <a:latin typeface=".VnAristote" pitchFamily="34" charset="0"/>
              </a:rPr>
              <a:t> </a:t>
            </a:r>
            <a:r>
              <a:rPr lang="vi-VN" sz="2800" b="1" dirty="0">
                <a:solidFill>
                  <a:srgbClr val="FF00FF"/>
                </a:solidFill>
                <a:latin typeface=".VnAristote" pitchFamily="34" charset="0"/>
              </a:rPr>
              <a:t>lại</a:t>
            </a:r>
            <a:r>
              <a:rPr sz="2800" b="1" dirty="0">
                <a:solidFill>
                  <a:srgbClr val="FF00FF"/>
                </a:solidFill>
                <a:latin typeface=".VnAristote" pitchFamily="34" charset="0"/>
              </a:rPr>
              <a:t> </a:t>
            </a:r>
            <a:endParaRPr sz="2800" b="1" dirty="0">
              <a:solidFill>
                <a:srgbClr val="FF00FF"/>
              </a:solidFill>
              <a:latin typeface=".VnAristote" pitchFamily="34" charset="0"/>
            </a:endParaRPr>
          </a:p>
        </p:txBody>
      </p:sp>
      <p:pic>
        <p:nvPicPr>
          <p:cNvPr id="49156" name="Picture 4" descr="C44403D5C79B4FA59A492C0599BE9B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8600"/>
            <a:ext cx="1524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9" descr="Buom01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8" name="Picture 6" descr="286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038600"/>
            <a:ext cx="25908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9" name="am 12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7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177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9"/>
                </p:tgtEl>
              </p:cMediaNode>
            </p:audio>
          </p:childTnLst>
        </p:cTn>
      </p:par>
    </p:tnLst>
    <p:bldLst>
      <p:bldP spid="177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Group 2"/>
          <p:cNvGrpSpPr/>
          <p:nvPr/>
        </p:nvGrpSpPr>
        <p:grpSpPr>
          <a:xfrm>
            <a:off x="-381000" y="-50800"/>
            <a:ext cx="4171950" cy="3333750"/>
            <a:chOff x="-240" y="-32"/>
            <a:chExt cx="2628" cy="2100"/>
          </a:xfrm>
        </p:grpSpPr>
        <p:pic>
          <p:nvPicPr>
            <p:cNvPr id="6193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94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95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96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97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98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99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00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01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02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03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04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05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06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47" name="Group 17"/>
          <p:cNvGrpSpPr/>
          <p:nvPr/>
        </p:nvGrpSpPr>
        <p:grpSpPr>
          <a:xfrm rot="5400000" flipH="1">
            <a:off x="5343525" y="3286125"/>
            <a:ext cx="4267200" cy="3333750"/>
            <a:chOff x="-240" y="-32"/>
            <a:chExt cx="2628" cy="2100"/>
          </a:xfrm>
        </p:grpSpPr>
        <p:pic>
          <p:nvPicPr>
            <p:cNvPr id="6179" name="Picture 1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0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1" name="Picture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2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3" name="Pictur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4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5" name="Picture 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7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8" name="Picture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9" name="Picture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90" name="Pictur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91" name="Picture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92" name="Picture 3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48" name="Group 32"/>
          <p:cNvGrpSpPr/>
          <p:nvPr/>
        </p:nvGrpSpPr>
        <p:grpSpPr>
          <a:xfrm rot="-5205903">
            <a:off x="-333375" y="3305175"/>
            <a:ext cx="4171950" cy="3505200"/>
            <a:chOff x="-240" y="-32"/>
            <a:chExt cx="2628" cy="2100"/>
          </a:xfrm>
        </p:grpSpPr>
        <p:pic>
          <p:nvPicPr>
            <p:cNvPr id="6165" name="Picture 3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6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7" name="Picture 3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8" name="Picture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9" name="Picture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0" name="Picture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1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2" name="Picture 4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3" name="Picture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4" name="Picture 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5" name="Picture 4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6" name="Picture 4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7" name="Picture 4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8" name="Picture 4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49" name="Group 47"/>
          <p:cNvGrpSpPr/>
          <p:nvPr/>
        </p:nvGrpSpPr>
        <p:grpSpPr>
          <a:xfrm rot="10711418" flipV="1">
            <a:off x="5638800" y="0"/>
            <a:ext cx="3810000" cy="3478213"/>
            <a:chOff x="-240" y="-32"/>
            <a:chExt cx="2628" cy="2100"/>
          </a:xfrm>
        </p:grpSpPr>
        <p:pic>
          <p:nvPicPr>
            <p:cNvPr id="6151" name="Picture 4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2" name="Picture 4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3" name="Pictur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4" name="Picture 5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5" name="Picture 5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6" name="Picture 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7" name="Picture 5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8" name="Picture 5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Picture 5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0" name="Picture 5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1" name="Picture 5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2" name="Picture 5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3" name="Pictur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Picture 6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2879" name="Text Box 63"/>
          <p:cNvSpPr txBox="1"/>
          <p:nvPr/>
        </p:nvSpPr>
        <p:spPr>
          <a:xfrm>
            <a:off x="1676400" y="1600200"/>
            <a:ext cx="5399088" cy="1981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2.Dạy nội dung chính: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Ôn luyện đếm và nhận biết chữ số trong phạm vi 7: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your-price-furniture-co-uk-porto-3-door-fitted-wardrobe copy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1973263" cy="230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4" descr="your-price-furniture-co-uk-porto-3-door-fitted-wardrobe copy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0"/>
            <a:ext cx="1973263" cy="230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your-price-furniture-co-uk-porto-3-door-fitted-wardrobe copy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438400"/>
            <a:ext cx="1973263" cy="230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4" descr="your-price-furniture-co-uk-porto-3-door-fitted-wardrobe copy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2514600"/>
            <a:ext cx="1973263" cy="230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4" descr="your-price-furniture-co-uk-porto-3-door-fitted-wardrobe copy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514600"/>
            <a:ext cx="1973263" cy="230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4" descr="your-price-furniture-co-uk-porto-3-door-fitted-wardrobe copy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0"/>
            <a:ext cx="1973263" cy="230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4" descr="your-price-furniture-co-uk-porto-3-door-fitted-wardrobe copy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0"/>
            <a:ext cx="1973263" cy="230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252" name="Rectangle 36"/>
          <p:cNvSpPr/>
          <p:nvPr/>
        </p:nvSpPr>
        <p:spPr>
          <a:xfrm>
            <a:off x="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7253" name="Rectangle 37"/>
          <p:cNvSpPr/>
          <p:nvPr/>
        </p:nvSpPr>
        <p:spPr>
          <a:xfrm>
            <a:off x="121920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7254" name="Rectangle 38"/>
          <p:cNvSpPr/>
          <p:nvPr/>
        </p:nvSpPr>
        <p:spPr>
          <a:xfrm>
            <a:off x="2667000" y="5715000"/>
            <a:ext cx="9906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7255" name="Rectangle 39"/>
          <p:cNvSpPr/>
          <p:nvPr/>
        </p:nvSpPr>
        <p:spPr>
          <a:xfrm>
            <a:off x="388620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7256" name="Rectangle 40"/>
          <p:cNvSpPr/>
          <p:nvPr/>
        </p:nvSpPr>
        <p:spPr>
          <a:xfrm>
            <a:off x="7696200" y="5715000"/>
            <a:ext cx="11430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7257" name="Rectangle 41"/>
          <p:cNvSpPr/>
          <p:nvPr/>
        </p:nvSpPr>
        <p:spPr>
          <a:xfrm>
            <a:off x="518160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7258" name="Rectangle 42"/>
          <p:cNvSpPr/>
          <p:nvPr/>
        </p:nvSpPr>
        <p:spPr>
          <a:xfrm>
            <a:off x="6477000" y="57150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7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7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7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7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7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7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37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7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7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7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7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5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7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-0.00417 -0.33858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372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5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7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5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7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58"/>
                  </p:tgtEl>
                </p:cond>
              </p:nextCondLst>
            </p:seq>
          </p:childTnLst>
        </p:cTn>
      </p:par>
    </p:tnLst>
    <p:bldLst>
      <p:bldP spid="137252" grpId="0" animBg="1"/>
      <p:bldP spid="137252" grpId="1" animBg="1"/>
      <p:bldP spid="137253" grpId="0" animBg="1"/>
      <p:bldP spid="137253" grpId="1" animBg="1"/>
      <p:bldP spid="137254" grpId="0" animBg="1"/>
      <p:bldP spid="137254" grpId="1" animBg="1"/>
      <p:bldP spid="137255" grpId="0" animBg="1"/>
      <p:bldP spid="137255" grpId="1" animBg="1"/>
      <p:bldP spid="137256" grpId="0" animBg="1"/>
      <p:bldP spid="137256" grpId="1" animBg="1"/>
      <p:bldP spid="137256" grpId="2" animBg="1"/>
      <p:bldP spid="137257" grpId="0" animBg="1"/>
      <p:bldP spid="137257" grpId="1" animBg="1"/>
      <p:bldP spid="137258" grpId="0" animBg="1"/>
      <p:bldP spid="1372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3FBFB"/>
              </a:gs>
              <a:gs pos="50000">
                <a:schemeClr val="bg1"/>
              </a:gs>
              <a:gs pos="100000">
                <a:srgbClr val="A3FBF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195" name="Picture 5" descr="may khau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0"/>
            <a:ext cx="2819400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6" descr="may khau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905000"/>
            <a:ext cx="2819400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7" descr="may khau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2819400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8" descr="may khau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0"/>
            <a:ext cx="2819400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9" descr="may khau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0"/>
            <a:ext cx="2819400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0" descr="may khau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1828800"/>
            <a:ext cx="2819400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312" name="Rectangle 24"/>
          <p:cNvSpPr/>
          <p:nvPr/>
        </p:nvSpPr>
        <p:spPr>
          <a:xfrm>
            <a:off x="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0313" name="Rectangle 25"/>
          <p:cNvSpPr/>
          <p:nvPr/>
        </p:nvSpPr>
        <p:spPr>
          <a:xfrm>
            <a:off x="121920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0314" name="Rectangle 26"/>
          <p:cNvSpPr/>
          <p:nvPr/>
        </p:nvSpPr>
        <p:spPr>
          <a:xfrm>
            <a:off x="2667000" y="5257800"/>
            <a:ext cx="9906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0315" name="Rectangle 27"/>
          <p:cNvSpPr/>
          <p:nvPr/>
        </p:nvSpPr>
        <p:spPr>
          <a:xfrm>
            <a:off x="388620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0316" name="Rectangle 28"/>
          <p:cNvSpPr/>
          <p:nvPr/>
        </p:nvSpPr>
        <p:spPr>
          <a:xfrm>
            <a:off x="6400800" y="5257800"/>
            <a:ext cx="11430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0317" name="Rectangle 29"/>
          <p:cNvSpPr/>
          <p:nvPr/>
        </p:nvSpPr>
        <p:spPr>
          <a:xfrm>
            <a:off x="518160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0318" name="Rectangle 30"/>
          <p:cNvSpPr/>
          <p:nvPr/>
        </p:nvSpPr>
        <p:spPr>
          <a:xfrm>
            <a:off x="777240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0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0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0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0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0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.14583 -0.46068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2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40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0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0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18"/>
                  </p:tgtEl>
                </p:cond>
              </p:nextCondLst>
            </p:seq>
          </p:childTnLst>
        </p:cTn>
      </p:par>
    </p:tnLst>
    <p:bldLst>
      <p:bldP spid="140312" grpId="0" animBg="1"/>
      <p:bldP spid="140312" grpId="1" animBg="1"/>
      <p:bldP spid="140313" grpId="0" animBg="1"/>
      <p:bldP spid="140313" grpId="1" animBg="1"/>
      <p:bldP spid="140314" grpId="0" animBg="1"/>
      <p:bldP spid="140314" grpId="1" animBg="1"/>
      <p:bldP spid="140315" grpId="0" animBg="1"/>
      <p:bldP spid="140315" grpId="1" animBg="1"/>
      <p:bldP spid="140316" grpId="0" animBg="1"/>
      <p:bldP spid="140316" grpId="1" animBg="1"/>
      <p:bldP spid="140316" grpId="2" animBg="1"/>
      <p:bldP spid="140317" grpId="0" animBg="1"/>
      <p:bldP spid="140317" grpId="1" animBg="1"/>
      <p:bldP spid="140318" grpId="0" animBg="1"/>
      <p:bldP spid="1403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endParaRPr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9" name="Picture 3" descr="597876oto1c630f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576388" y="5005388"/>
            <a:ext cx="42862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597876oto1c630f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538788" y="5005388"/>
            <a:ext cx="42862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597876oto1c630f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557588" y="5005388"/>
            <a:ext cx="42862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6" descr="597876oto1c630f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748588" y="5005388"/>
            <a:ext cx="42862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729747d8za2kbusq"/>
          <p:cNvPicPr>
            <a:picLocks noChangeAspect="1"/>
          </p:cNvPicPr>
          <p:nvPr/>
        </p:nvPicPr>
        <p:blipFill>
          <a:blip r:embed="rId2">
            <a:lum bright="-23999" contrast="54000"/>
          </a:blip>
          <a:stretch>
            <a:fillRect/>
          </a:stretch>
        </p:blipFill>
        <p:spPr>
          <a:xfrm>
            <a:off x="304800" y="55340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8" descr="729747d8za2kbusq"/>
          <p:cNvPicPr>
            <a:picLocks noChangeAspect="1"/>
          </p:cNvPicPr>
          <p:nvPr/>
        </p:nvPicPr>
        <p:blipFill>
          <a:blip r:embed="rId2">
            <a:lum bright="-23999" contrast="54000"/>
          </a:blip>
          <a:stretch>
            <a:fillRect/>
          </a:stretch>
        </p:blipFill>
        <p:spPr>
          <a:xfrm>
            <a:off x="8172450" y="55340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55" name="Rectangle 15"/>
          <p:cNvSpPr/>
          <p:nvPr/>
        </p:nvSpPr>
        <p:spPr>
          <a:xfrm>
            <a:off x="304800" y="51816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56" name="Rectangle 16"/>
          <p:cNvSpPr/>
          <p:nvPr/>
        </p:nvSpPr>
        <p:spPr>
          <a:xfrm>
            <a:off x="1524000" y="51816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57" name="Rectangle 17"/>
          <p:cNvSpPr/>
          <p:nvPr/>
        </p:nvSpPr>
        <p:spPr>
          <a:xfrm>
            <a:off x="2971800" y="5181600"/>
            <a:ext cx="9906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58" name="Rectangle 18"/>
          <p:cNvSpPr/>
          <p:nvPr/>
        </p:nvSpPr>
        <p:spPr>
          <a:xfrm>
            <a:off x="4191000" y="51816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59" name="Rectangle 19"/>
          <p:cNvSpPr/>
          <p:nvPr/>
        </p:nvSpPr>
        <p:spPr>
          <a:xfrm>
            <a:off x="8001000" y="5181600"/>
            <a:ext cx="11430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60" name="Rectangle 20"/>
          <p:cNvSpPr/>
          <p:nvPr/>
        </p:nvSpPr>
        <p:spPr>
          <a:xfrm>
            <a:off x="5486400" y="51816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61" name="Rectangle 21"/>
          <p:cNvSpPr/>
          <p:nvPr/>
        </p:nvSpPr>
        <p:spPr>
          <a:xfrm>
            <a:off x="6781800" y="51816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232" name="Picture 23" descr="cai ke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24" descr="cai ke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4" name="Picture 26" descr="cai ke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5260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5" name="Picture 27" descr="cai ke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67640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6" name="Picture 28" descr="cai ke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167640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7" name="Picture 29" descr="cai ke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8" name="Picture 30" descr="cai ke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5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5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5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5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5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5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-0.0125 -0.34968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15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5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" fill="hold"/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1"/>
                  </p:tgtEl>
                </p:cond>
              </p:nextCondLst>
            </p:seq>
          </p:childTnLst>
        </p:cTn>
      </p:par>
    </p:tnLst>
    <p:bldLst>
      <p:bldP spid="215055" grpId="0" animBg="1"/>
      <p:bldP spid="215055" grpId="1" animBg="1"/>
      <p:bldP spid="215056" grpId="0" animBg="1"/>
      <p:bldP spid="215056" grpId="1" animBg="1"/>
      <p:bldP spid="215057" grpId="0" animBg="1"/>
      <p:bldP spid="215057" grpId="1" animBg="1"/>
      <p:bldP spid="215058" grpId="0" animBg="1"/>
      <p:bldP spid="215058" grpId="1" animBg="1"/>
      <p:bldP spid="215059" grpId="0" animBg="1"/>
      <p:bldP spid="215059" grpId="1" animBg="1"/>
      <p:bldP spid="215059" grpId="2" animBg="1"/>
      <p:bldP spid="215060" grpId="0" animBg="1"/>
      <p:bldP spid="215060" grpId="1" animBg="1"/>
      <p:bldP spid="215061" grpId="0" animBg="1"/>
      <p:bldP spid="21506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12" descr="cai liem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6670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13" descr="cai liem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52600"/>
            <a:ext cx="26670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14" descr="cai liem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0"/>
            <a:ext cx="26670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15" descr="cai liem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1905000"/>
            <a:ext cx="26670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6" descr="cai liem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0"/>
            <a:ext cx="26670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7" descr="cai liem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1828800"/>
            <a:ext cx="26670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8" descr="cai liem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0"/>
            <a:ext cx="26670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9" descr="597876oto1c630f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71588" y="5081588"/>
            <a:ext cx="42862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20" descr="597876oto1c630f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3988" y="5081588"/>
            <a:ext cx="42862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21" descr="597876oto1c630f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52788" y="5081588"/>
            <a:ext cx="42862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22" descr="597876oto1c630f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43788" y="5081588"/>
            <a:ext cx="42862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23" descr="729747d8za2kbusq"/>
          <p:cNvPicPr>
            <a:picLocks noChangeAspect="1"/>
          </p:cNvPicPr>
          <p:nvPr/>
        </p:nvPicPr>
        <p:blipFill>
          <a:blip r:embed="rId3">
            <a:lum bright="-23999" contrast="54000"/>
          </a:blip>
          <a:stretch>
            <a:fillRect/>
          </a:stretch>
        </p:blipFill>
        <p:spPr>
          <a:xfrm>
            <a:off x="0" y="56102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24" descr="729747d8za2kbusq"/>
          <p:cNvPicPr>
            <a:picLocks noChangeAspect="1"/>
          </p:cNvPicPr>
          <p:nvPr/>
        </p:nvPicPr>
        <p:blipFill>
          <a:blip r:embed="rId3">
            <a:lum bright="-23999" contrast="54000"/>
          </a:blip>
          <a:stretch>
            <a:fillRect/>
          </a:stretch>
        </p:blipFill>
        <p:spPr>
          <a:xfrm>
            <a:off x="7867650" y="56102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6089" name="Rectangle 25"/>
          <p:cNvSpPr/>
          <p:nvPr/>
        </p:nvSpPr>
        <p:spPr>
          <a:xfrm>
            <a:off x="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6090" name="Rectangle 26"/>
          <p:cNvSpPr/>
          <p:nvPr/>
        </p:nvSpPr>
        <p:spPr>
          <a:xfrm>
            <a:off x="121920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6091" name="Rectangle 27"/>
          <p:cNvSpPr/>
          <p:nvPr/>
        </p:nvSpPr>
        <p:spPr>
          <a:xfrm>
            <a:off x="2667000" y="5257800"/>
            <a:ext cx="9906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6092" name="Rectangle 28"/>
          <p:cNvSpPr/>
          <p:nvPr/>
        </p:nvSpPr>
        <p:spPr>
          <a:xfrm>
            <a:off x="388620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6093" name="Rectangle 29"/>
          <p:cNvSpPr/>
          <p:nvPr/>
        </p:nvSpPr>
        <p:spPr>
          <a:xfrm>
            <a:off x="7696200" y="5257800"/>
            <a:ext cx="11430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6094" name="Rectangle 30"/>
          <p:cNvSpPr/>
          <p:nvPr/>
        </p:nvSpPr>
        <p:spPr>
          <a:xfrm>
            <a:off x="518160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6095" name="Rectangle 31"/>
          <p:cNvSpPr/>
          <p:nvPr/>
        </p:nvSpPr>
        <p:spPr>
          <a:xfrm>
            <a:off x="6477000" y="5257800"/>
            <a:ext cx="1066800" cy="11430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80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1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6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16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8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9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6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9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6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9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6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-0.0125 -0.34968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160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9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6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9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6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95"/>
                  </p:tgtEl>
                </p:cond>
              </p:nextCondLst>
            </p:seq>
          </p:childTnLst>
        </p:cTn>
      </p:par>
    </p:tnLst>
    <p:bldLst>
      <p:bldP spid="216089" grpId="0" animBg="1"/>
      <p:bldP spid="216089" grpId="1" animBg="1"/>
      <p:bldP spid="216090" grpId="0" animBg="1"/>
      <p:bldP spid="216090" grpId="1" animBg="1"/>
      <p:bldP spid="216091" grpId="0" animBg="1"/>
      <p:bldP spid="216091" grpId="1" animBg="1"/>
      <p:bldP spid="216092" grpId="0" animBg="1"/>
      <p:bldP spid="216092" grpId="1" animBg="1"/>
      <p:bldP spid="216093" grpId="0" animBg="1"/>
      <p:bldP spid="216093" grpId="1" animBg="1"/>
      <p:bldP spid="216093" grpId="2" animBg="1"/>
      <p:bldP spid="216094" grpId="0" animBg="1"/>
      <p:bldP spid="216094" grpId="1" animBg="1"/>
      <p:bldP spid="216095" grpId="0" animBg="1"/>
      <p:bldP spid="216095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2559</Words>
  <Application>WPS Presentation</Application>
  <PresentationFormat>On-screen Show (4:3)</PresentationFormat>
  <Paragraphs>338</Paragraphs>
  <Slides>47</Slides>
  <Notes>0</Notes>
  <HiddenSlides>0</HiddenSlides>
  <MMClips>15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Arial</vt:lpstr>
      <vt:lpstr>SimSun</vt:lpstr>
      <vt:lpstr>Wingdings</vt:lpstr>
      <vt:lpstr>Times New Roman</vt:lpstr>
      <vt:lpstr>.VnAvant</vt:lpstr>
      <vt:lpstr>Segoe Print</vt:lpstr>
      <vt:lpstr>.VnAristote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hoàng hương giang</cp:lastModifiedBy>
  <cp:revision>154</cp:revision>
  <dcterms:created xsi:type="dcterms:W3CDTF">2010-10-24T20:51:15Z</dcterms:created>
  <dcterms:modified xsi:type="dcterms:W3CDTF">2024-11-29T17:02:53Z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5A0503AB960E42AB9D3F8DC06CFD5198_13</vt:lpwstr>
  </property>
  <property fmtid="{D5CDD505-2E9C-101B-9397-08002B2CF9AE}" pid="3" name="KSOProductBuildVer">
    <vt:lpwstr>1033-12.2.0.18911</vt:lpwstr>
  </property>
</Properties>
</file>