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96C-8110-4DDC-B310-78995335345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1FF-5C12-4F4C-9216-EC096750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0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96C-8110-4DDC-B310-78995335345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1FF-5C12-4F4C-9216-EC096750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7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96C-8110-4DDC-B310-78995335345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1FF-5C12-4F4C-9216-EC096750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4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96C-8110-4DDC-B310-78995335345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1FF-5C12-4F4C-9216-EC096750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0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96C-8110-4DDC-B310-78995335345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1FF-5C12-4F4C-9216-EC096750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96C-8110-4DDC-B310-78995335345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1FF-5C12-4F4C-9216-EC096750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4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96C-8110-4DDC-B310-78995335345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1FF-5C12-4F4C-9216-EC096750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1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96C-8110-4DDC-B310-78995335345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1FF-5C12-4F4C-9216-EC096750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4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96C-8110-4DDC-B310-78995335345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1FF-5C12-4F4C-9216-EC096750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6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96C-8110-4DDC-B310-78995335345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1FF-5C12-4F4C-9216-EC096750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0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96C-8110-4DDC-B310-78995335345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1FF-5C12-4F4C-9216-EC096750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B96C-8110-4DDC-B310-78995335345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471FF-5C12-4F4C-9216-EC096750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9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76672"/>
            <a:ext cx="8208912" cy="63813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endParaRPr lang="en-US" b="1" i="1" dirty="0" smtClean="0">
              <a:solidFill>
                <a:srgbClr val="FF00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b="1" i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GIÁO ÁN PHÁT TRIỂN NHẬN THỨC</a:t>
            </a:r>
            <a:endParaRPr lang="en-US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Chủ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đề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Tết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và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mùa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xuân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–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Thế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giới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thực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vật</a:t>
            </a:r>
            <a:endParaRPr lang="en-US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Chủ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đề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nhánh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Một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số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loại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cây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lương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thực</a:t>
            </a:r>
            <a:endParaRPr lang="en-US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Đề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tài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: So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sánh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cao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hơn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–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thấp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hơn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của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2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đối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tượng</a:t>
            </a:r>
            <a:endParaRPr lang="en-US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Độ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tuổi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: 3 – 4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tuổi</a:t>
            </a:r>
            <a:endParaRPr lang="en-US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Thời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gian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: 20 – 25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phút</a:t>
            </a:r>
            <a:endParaRPr lang="en-US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Ngày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dạy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: 13/02/2025</a:t>
            </a:r>
            <a:endParaRPr lang="en-US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Người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dạy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: H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Thảo</a:t>
            </a:r>
            <a:r>
              <a:rPr lang="en-US" b="1" i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kriêng</a:t>
            </a:r>
            <a:endParaRPr lang="en-US" sz="2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8056"/>
            <a:ext cx="2091366" cy="1957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84984"/>
            <a:ext cx="2706613" cy="3231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312">
            <a:off x="6496393" y="240938"/>
            <a:ext cx="2337048" cy="19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0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18457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-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67" b="93067" l="3800" r="90000">
                        <a14:backgroundMark x1="64600" y1="5600" x2="64600" y2="5600"/>
                        <a14:backgroundMark x1="59400" y1="5067" x2="59400" y2="5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3461370" cy="259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5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6120680" cy="47853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* </a:t>
            </a:r>
            <a:r>
              <a:rPr lang="en-US" sz="3600" b="1" i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Hoạt</a:t>
            </a:r>
            <a:r>
              <a:rPr lang="en-US" sz="36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động</a:t>
            </a:r>
            <a:r>
              <a:rPr lang="en-US" sz="36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2: </a:t>
            </a:r>
            <a:r>
              <a:rPr lang="en-US" sz="3600" b="1" i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Trọng</a:t>
            </a:r>
            <a:r>
              <a:rPr lang="en-US" sz="3600" b="1" i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tâm</a:t>
            </a:r>
            <a:endParaRPr lang="en-US" sz="3600" b="1" i="1" dirty="0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Gộp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2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thành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nhóm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0000"/>
                </a:solidFill>
                <a:latin typeface="Comic Sans MS" pitchFamily="66" charset="0"/>
              </a:rPr>
              <a:t>* So </a:t>
            </a:r>
            <a:r>
              <a:rPr lang="en-US" b="1" i="1" dirty="0" err="1">
                <a:solidFill>
                  <a:srgbClr val="FF0000"/>
                </a:solidFill>
                <a:latin typeface="Comic Sans MS" pitchFamily="66" charset="0"/>
              </a:rPr>
              <a:t>sánh</a:t>
            </a: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omic Sans MS" pitchFamily="66" charset="0"/>
              </a:rPr>
              <a:t>cao</a:t>
            </a: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omic Sans MS" pitchFamily="66" charset="0"/>
              </a:rPr>
              <a:t>hơn</a:t>
            </a: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 – </a:t>
            </a:r>
            <a:r>
              <a:rPr lang="en-US" b="1" i="1" dirty="0" err="1">
                <a:solidFill>
                  <a:srgbClr val="FF0000"/>
                </a:solidFill>
                <a:latin typeface="Comic Sans MS" pitchFamily="66" charset="0"/>
              </a:rPr>
              <a:t>thấp</a:t>
            </a: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omic Sans MS" pitchFamily="66" charset="0"/>
              </a:rPr>
              <a:t>hơn</a:t>
            </a: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Comic Sans MS" pitchFamily="66" charset="0"/>
              </a:rPr>
              <a:t>của</a:t>
            </a: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 2 </a:t>
            </a:r>
            <a:r>
              <a:rPr lang="en-US" b="1" i="1" dirty="0" err="1">
                <a:solidFill>
                  <a:srgbClr val="FF0000"/>
                </a:solidFill>
                <a:latin typeface="Comic Sans MS" pitchFamily="66" charset="0"/>
              </a:rPr>
              <a:t>đối</a:t>
            </a: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Comic Sans MS" pitchFamily="66" charset="0"/>
              </a:rPr>
              <a:t>tượng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Comic Sans MS" pitchFamily="66" charset="0"/>
              </a:rPr>
              <a:t>* </a:t>
            </a:r>
            <a:r>
              <a:rPr lang="en-US" b="1" i="1" dirty="0" err="1" smtClean="0">
                <a:solidFill>
                  <a:srgbClr val="FF0000"/>
                </a:solidFill>
                <a:latin typeface="Comic Sans MS" pitchFamily="66" charset="0"/>
              </a:rPr>
              <a:t>Mở</a:t>
            </a:r>
            <a:r>
              <a:rPr lang="en-US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Comic Sans MS" pitchFamily="66" charset="0"/>
              </a:rPr>
              <a:t>rộng</a:t>
            </a:r>
            <a:endParaRPr lang="en-US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Comic Sans MS" pitchFamily="66" charset="0"/>
              </a:rPr>
              <a:t>* </a:t>
            </a:r>
            <a:r>
              <a:rPr lang="en-US" b="1" i="1" dirty="0" err="1" smtClean="0">
                <a:solidFill>
                  <a:srgbClr val="FF0000"/>
                </a:solidFill>
                <a:latin typeface="Comic Sans MS" pitchFamily="66" charset="0"/>
              </a:rPr>
              <a:t>Củng</a:t>
            </a:r>
            <a:r>
              <a:rPr lang="en-US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Comic Sans MS" pitchFamily="66" charset="0"/>
              </a:rPr>
              <a:t>cố</a:t>
            </a:r>
            <a:endParaRPr lang="en-US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en-US" i="1" dirty="0" err="1" smtClean="0">
                <a:solidFill>
                  <a:srgbClr val="FF0000"/>
                </a:solidFill>
                <a:latin typeface="Comic Sans MS" pitchFamily="66" charset="0"/>
              </a:rPr>
              <a:t>Trò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omic Sans MS" pitchFamily="66" charset="0"/>
              </a:rPr>
              <a:t>chơi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latin typeface="Comic Sans MS" pitchFamily="66" charset="0"/>
              </a:rPr>
              <a:t>Nghe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omic Sans MS" pitchFamily="66" charset="0"/>
              </a:rPr>
              <a:t>theo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omic Sans MS" pitchFamily="66" charset="0"/>
              </a:rPr>
              <a:t>hiệu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omic Sans MS" pitchFamily="66" charset="0"/>
              </a:rPr>
              <a:t>lệnh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omic Sans MS" pitchFamily="66" charset="0"/>
              </a:rPr>
              <a:t>của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Comic Sans MS" pitchFamily="66" charset="0"/>
              </a:rPr>
              <a:t>cô</a:t>
            </a:r>
            <a:endParaRPr lang="en-US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Rap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993.297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6136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5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412777"/>
            <a:ext cx="6491064" cy="4176464"/>
          </a:xfrm>
        </p:spPr>
        <p:txBody>
          <a:bodyPr/>
          <a:lstStyle/>
          <a:p>
            <a:pPr marL="0" indent="0" algn="ct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vi-VN" b="1" i="1" dirty="0" smtClean="0">
                <a:solidFill>
                  <a:srgbClr val="FF0000"/>
                </a:solidFill>
              </a:rPr>
              <a:t>Hoạt động 3: Trò chơi</a:t>
            </a:r>
          </a:p>
          <a:p>
            <a:pPr marL="0" indent="0" algn="ctr">
              <a:buNone/>
            </a:pPr>
            <a:r>
              <a:rPr lang="vi-VN" b="1" i="1" dirty="0" smtClean="0">
                <a:solidFill>
                  <a:srgbClr val="FF0000"/>
                </a:solidFill>
              </a:rPr>
              <a:t>+ Trò chơi: Đội nào nhanh nhất”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ap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8830.756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138</Words>
  <Application>Microsoft Office PowerPoint</Application>
  <PresentationFormat>On-screen Show (4:3)</PresentationFormat>
  <Paragraphs>24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2025-02-12T06:43:52Z</dcterms:created>
  <dcterms:modified xsi:type="dcterms:W3CDTF">2025-04-21T09:48:06Z</dcterms:modified>
</cp:coreProperties>
</file>