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1" r:id="rId3"/>
    <p:sldId id="375" r:id="rId5"/>
    <p:sldId id="319" r:id="rId6"/>
    <p:sldId id="367" r:id="rId7"/>
    <p:sldId id="354" r:id="rId8"/>
    <p:sldId id="368" r:id="rId9"/>
    <p:sldId id="357" r:id="rId10"/>
    <p:sldId id="365" r:id="rId11"/>
    <p:sldId id="369" r:id="rId12"/>
    <p:sldId id="356" r:id="rId13"/>
    <p:sldId id="358" r:id="rId14"/>
    <p:sldId id="360" r:id="rId15"/>
    <p:sldId id="322" r:id="rId16"/>
    <p:sldId id="362" r:id="rId17"/>
    <p:sldId id="371" r:id="rId18"/>
    <p:sldId id="361" r:id="rId19"/>
    <p:sldId id="330" r:id="rId20"/>
    <p:sldId id="372" r:id="rId21"/>
    <p:sldId id="331" r:id="rId22"/>
    <p:sldId id="336" r:id="rId23"/>
    <p:sldId id="324" r:id="rId24"/>
    <p:sldId id="370" r:id="rId25"/>
    <p:sldId id="376" r:id="rId26"/>
    <p:sldId id="373" r:id="rId27"/>
    <p:sldId id="374" r:id="rId28"/>
    <p:sldId id="343" r:id="rId29"/>
    <p:sldId id="315" r:id="rId30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600AA"/>
    <a:srgbClr val="A5DFF9"/>
    <a:srgbClr val="A8D6F6"/>
    <a:srgbClr val="008000"/>
    <a:srgbClr val="3649FC"/>
    <a:srgbClr val="0724FD"/>
    <a:srgbClr val="0A7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94"/>
    <p:restoredTop sz="94660"/>
  </p:normalViewPr>
  <p:slideViewPr>
    <p:cSldViewPr showGuides="1">
      <p:cViewPr varScale="1">
        <p:scale>
          <a:sx n="108" d="100"/>
          <a:sy n="108" d="100"/>
        </p:scale>
        <p:origin x="15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21DB8F-90F2-45E4-B9DD-3C3EAF33868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F6593B-F685-4435-81C9-7256EE7097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8EE0C5-F4F2-4F7D-AB8B-2BDDFC2905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8EE0C5-F4F2-4F7D-AB8B-2BDDFC2905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8EE0C5-F4F2-4F7D-AB8B-2BDDFC2905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8EE0C5-F4F2-4F7D-AB8B-2BDDFC2905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8EE0C5-F4F2-4F7D-AB8B-2BDDFC2905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8EE0C5-F4F2-4F7D-AB8B-2BDDFC2905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8EE0C5-F4F2-4F7D-AB8B-2BDDFC2905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8EE0C5-F4F2-4F7D-AB8B-2BDDFC2905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8EE0C5-F4F2-4F7D-AB8B-2BDDFC2905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8EE0C5-F4F2-4F7D-AB8B-2BDDFC2905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8EE0C5-F4F2-4F7D-AB8B-2BDDFC2905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vi-VN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vi-V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8EE0C5-F4F2-4F7D-AB8B-2BDDFC2905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hyperlink" Target="http://www.google.com.vn/imgres?imgurl=http://img.tamtay.vn/files/2008/06/21/hoangminhhai/photos/179843/485c41fa_bau%2520troi_resize.jpg&amp;imgrefurl=http://niemtin.heroin-aids.com/showthread.php%3F7102-H%25E1%25BA%25A1t-gi%25E1%25BB%2591ng-t%25C3%25A2m-h%25E1%25BB%2593n/page2&amp;usg=__qUbXischrh7oJl9TNQCXViAOGPg=&amp;h=525&amp;w=700&amp;sz=72&amp;hl=vi&amp;start=2&amp;itbs=1&amp;tbnid=0YUjrUB9J7qU7M:&amp;tbnh=105&amp;tbnw=140&amp;prev=/images%3Fq%3Db%25E1%25BA%25A7u%2Btr%25E1%25BB%259Di%26hl%3Dvi%26tbs%3Disch: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hyperlink" Target="http://www.google.com.vn/imgres?imgurl=http://img.tamtay.vn/files/2008/06/21/hoangminhhai/photos/179843/485c41fa_bau%2520troi_resize.jpg&amp;imgrefurl=http://niemtin.heroin-aids.com/showthread.php%3F7102-H%25E1%25BA%25A1t-gi%25E1%25BB%2591ng-t%25C3%25A2m-h%25E1%25BB%2593n/page2&amp;usg=__qUbXischrh7oJl9TNQCXViAOGPg=&amp;h=525&amp;w=700&amp;sz=72&amp;hl=vi&amp;start=2&amp;itbs=1&amp;tbnid=0YUjrUB9J7qU7M:&amp;tbnh=105&amp;tbnw=140&amp;prev=/images%3Fq%3Db%25E1%25BA%25A7u%2Btr%25E1%25BB%259Di%26hl%3Dvi%26tbs%3Disch: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hyperlink" Target="http://www.google.com.vn/imgres?imgurl=http://img.tamtay.vn/files/2008/06/21/hoangminhhai/photos/179843/485c41fa_bau%2520troi_resize.jpg&amp;imgrefurl=http://niemtin.heroin-aids.com/showthread.php%3F7102-H%25E1%25BA%25A1t-gi%25E1%25BB%2591ng-t%25C3%25A2m-h%25E1%25BB%2593n/page2&amp;usg=__qUbXischrh7oJl9TNQCXViAOGPg=&amp;h=525&amp;w=700&amp;sz=72&amp;hl=vi&amp;start=2&amp;itbs=1&amp;tbnid=0YUjrUB9J7qU7M:&amp;tbnh=105&amp;tbnw=140&amp;prev=/images%3Fq%3Db%25E1%25BA%25A7u%2Btr%25E1%25BB%259Di%26hl%3Dvi%26tbs%3Disch: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4" name="Rectangle 2"/>
          <p:cNvSpPr/>
          <p:nvPr/>
        </p:nvSpPr>
        <p:spPr>
          <a:xfrm>
            <a:off x="5219700" y="6453188"/>
            <a:ext cx="3240088" cy="3762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latin typeface="Arial" panose="020B0604020202020204" pitchFamily="34" charset="0"/>
            </a:endParaRPr>
          </a:p>
        </p:txBody>
      </p:sp>
      <p:sp>
        <p:nvSpPr>
          <p:cNvPr id="3075" name="Oval 3"/>
          <p:cNvSpPr/>
          <p:nvPr/>
        </p:nvSpPr>
        <p:spPr>
          <a:xfrm>
            <a:off x="4140200" y="3357563"/>
            <a:ext cx="914400" cy="9144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latin typeface="Arial" panose="020B0604020202020204" pitchFamily="34" charset="0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2667000" y="1524000"/>
            <a:ext cx="32400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CHỦ ĐIỂM</a:t>
            </a:r>
            <a:endParaRPr lang="en-US" altLang="en-US" dirty="0">
              <a:solidFill>
                <a:schemeClr val="accent2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077" name="Picture 13" descr="1235157360_1235069775_veselii-zajaz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10" name="Text Box 14"/>
          <p:cNvSpPr txBox="1"/>
          <p:nvPr/>
        </p:nvSpPr>
        <p:spPr>
          <a:xfrm>
            <a:off x="2438400" y="990600"/>
            <a:ext cx="5562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9966FF"/>
                </a:solidFill>
                <a:latin typeface="Arial" panose="020B0604020202020204" pitchFamily="34" charset="0"/>
              </a:rPr>
              <a:t>KHÁM PHÁ MTXQ</a:t>
            </a:r>
            <a:endParaRPr lang="en-US" altLang="en-US" b="1" dirty="0">
              <a:solidFill>
                <a:srgbClr val="9966FF"/>
              </a:solidFill>
              <a:latin typeface="Arial" panose="020B0604020202020204" pitchFamily="34" charset="0"/>
            </a:endParaRPr>
          </a:p>
        </p:txBody>
      </p:sp>
      <p:sp>
        <p:nvSpPr>
          <p:cNvPr id="29711" name="Text Box 15"/>
          <p:cNvSpPr txBox="1"/>
          <p:nvPr/>
        </p:nvSpPr>
        <p:spPr>
          <a:xfrm>
            <a:off x="2438400" y="1752600"/>
            <a:ext cx="1752600" cy="5207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chemeClr val="accent2"/>
                </a:solidFill>
                <a:latin typeface="Arial" panose="020B0604020202020204" pitchFamily="34" charset="0"/>
              </a:rPr>
              <a:t>Chủ đề:</a:t>
            </a:r>
            <a:endParaRPr lang="en-US" altLang="en-US" sz="2800" b="1" u="sng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9712" name="Text Box 16"/>
          <p:cNvSpPr txBox="1"/>
          <p:nvPr/>
        </p:nvSpPr>
        <p:spPr>
          <a:xfrm>
            <a:off x="2971800" y="2362200"/>
            <a:ext cx="5867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66CC"/>
                </a:solidFill>
                <a:latin typeface="Arial" panose="020B0604020202020204" pitchFamily="34" charset="0"/>
              </a:rPr>
              <a:t>MỘT SỐ PTGT ĐƯỜNG BỘ</a:t>
            </a:r>
            <a:endParaRPr lang="en-US" altLang="en-US" sz="2800" b="1" dirty="0">
              <a:solidFill>
                <a:srgbClr val="FF66CC"/>
              </a:solidFill>
              <a:latin typeface="Arial" panose="020B0604020202020204" pitchFamily="34" charset="0"/>
            </a:endParaRPr>
          </a:p>
        </p:txBody>
      </p:sp>
      <p:sp>
        <p:nvSpPr>
          <p:cNvPr id="29713" name="Text Box 17"/>
          <p:cNvSpPr txBox="1"/>
          <p:nvPr/>
        </p:nvSpPr>
        <p:spPr>
          <a:xfrm>
            <a:off x="3124200" y="3429000"/>
            <a:ext cx="4495800" cy="221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Lớp: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1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Trường: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 Hoa Sim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00CC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2" name="AutoShape 18">
            <a:hlinkClick r:id="" action="ppaction://noaction"/>
          </p:cNvPr>
          <p:cNvSpPr/>
          <p:nvPr/>
        </p:nvSpPr>
        <p:spPr>
          <a:xfrm rot="1670855">
            <a:off x="8380413" y="6132513"/>
            <a:ext cx="752475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10" grpId="0"/>
      <p:bldP spid="29711" grpId="0" animBg="1"/>
      <p:bldP spid="29712" grpId="0"/>
      <p:bldP spid="297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E:\ảnh chủ đề\anh giao thông\ảnh tô màu\tải xuố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990600"/>
            <a:ext cx="7391400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Rectangle 2"/>
          <p:cNvSpPr/>
          <p:nvPr/>
        </p:nvSpPr>
        <p:spPr>
          <a:xfrm>
            <a:off x="3124200" y="6027738"/>
            <a:ext cx="35052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Xe ô tô tải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14600" y="53340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7353300" y="27051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5486400" y="2286000"/>
            <a:ext cx="2438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781300" y="10287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267200" y="54102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515100" y="12573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52" name="TextBox 16"/>
          <p:cNvSpPr txBox="1"/>
          <p:nvPr/>
        </p:nvSpPr>
        <p:spPr>
          <a:xfrm>
            <a:off x="7086600" y="838200"/>
            <a:ext cx="13652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Đầu xe</a:t>
            </a:r>
            <a:endParaRPr lang="vi-V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0253" name="TextBox 20"/>
          <p:cNvSpPr txBox="1"/>
          <p:nvPr/>
        </p:nvSpPr>
        <p:spPr>
          <a:xfrm>
            <a:off x="2819400" y="5486400"/>
            <a:ext cx="15843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Bánh xe</a:t>
            </a:r>
            <a:endParaRPr lang="vi-V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0255" name="TextBox 27"/>
          <p:cNvSpPr txBox="1"/>
          <p:nvPr/>
        </p:nvSpPr>
        <p:spPr>
          <a:xfrm>
            <a:off x="2133600" y="457200"/>
            <a:ext cx="17827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Thùng xe</a:t>
            </a:r>
            <a:endParaRPr lang="vi-V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0256" name="TextBox 33"/>
          <p:cNvSpPr txBox="1"/>
          <p:nvPr/>
        </p:nvSpPr>
        <p:spPr>
          <a:xfrm>
            <a:off x="7162800" y="1828800"/>
            <a:ext cx="1981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Cánh cửa</a:t>
            </a:r>
            <a:endParaRPr lang="vi-V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52" grpId="0"/>
      <p:bldP spid="10253" grpId="0"/>
      <p:bldP spid="10255" grpId="0"/>
      <p:bldP spid="102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E:\ảnh chủ đề\anh giao thông\ảnh tô màu\tải xuố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3352800"/>
            <a:ext cx="61722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 descr="E:\ảnh chủ đề\anh giao thông\ảnh tô màu\1337659352-top-11-cars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532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le 1"/>
          <p:cNvSpPr txBox="1"/>
          <p:nvPr/>
        </p:nvSpPr>
        <p:spPr>
          <a:xfrm>
            <a:off x="37338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6000" b="1" i="1" kern="1200" cap="none" spc="0" normalizeH="0" baseline="0" noProof="0">
                <a:latin typeface="+mj-lt"/>
                <a:ea typeface="+mj-ea"/>
                <a:cs typeface="+mj-cs"/>
              </a:rPr>
              <a:t>So sánh</a:t>
            </a:r>
            <a:endParaRPr kumimoji="0" lang="en-US" sz="6000" b="1" i="1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5" descr="485c41fa_bau%2520troi_resize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95400" y="1951038"/>
            <a:ext cx="6553200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Mở rộng: Ngoài ra còn có một số PTGT  bộ như: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E:\ảnh chủ đề\anh giao thông\PTGT duong bo\images (8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9530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5" descr="E:\ảnh chủ đề\anh giao thông\PTGT duong bo\images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2400"/>
            <a:ext cx="42195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Box 5"/>
          <p:cNvSpPr txBox="1"/>
          <p:nvPr/>
        </p:nvSpPr>
        <p:spPr>
          <a:xfrm>
            <a:off x="2971800" y="5791200"/>
            <a:ext cx="4038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Xe đạp điện</a:t>
            </a:r>
            <a:endParaRPr lang="vi-VN" alt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</a:endParaRPr>
          </a:p>
        </p:txBody>
      </p:sp>
      <p:pic>
        <p:nvPicPr>
          <p:cNvPr id="14339" name="Picture 2" descr="E:\ảnh chủ đề\anh giao thông\PTGT duong bo\tải xuống (8)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0"/>
            <a:ext cx="8839200" cy="5867400"/>
          </a:xfrm>
          <a:ln/>
        </p:spPr>
      </p:pic>
      <p:sp>
        <p:nvSpPr>
          <p:cNvPr id="14340" name="TextBox 5"/>
          <p:cNvSpPr txBox="1"/>
          <p:nvPr/>
        </p:nvSpPr>
        <p:spPr>
          <a:xfrm>
            <a:off x="2971800" y="5791200"/>
            <a:ext cx="4038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Xe xích lô</a:t>
            </a:r>
            <a:endParaRPr lang="vi-VN" alt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en-US" dirty="0"/>
          </a:p>
        </p:txBody>
      </p:sp>
      <p:pic>
        <p:nvPicPr>
          <p:cNvPr id="58370" name="Picture 2" descr="G:\tải xuống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0"/>
            <a:ext cx="8839200" cy="5638800"/>
          </a:xfrm>
          <a:ln/>
        </p:spPr>
      </p:pic>
      <p:sp>
        <p:nvSpPr>
          <p:cNvPr id="5" name="TextBox 5"/>
          <p:cNvSpPr txBox="1"/>
          <p:nvPr/>
        </p:nvSpPr>
        <p:spPr>
          <a:xfrm>
            <a:off x="3048000" y="5715000"/>
            <a:ext cx="4038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Xe ba gác</a:t>
            </a:r>
            <a:endParaRPr lang="vi-VN" alt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</a:endParaRPr>
          </a:p>
        </p:txBody>
      </p:sp>
      <p:pic>
        <p:nvPicPr>
          <p:cNvPr id="15363" name="Picture 4" descr="E:\ảnh chủ đề\anh giao thông\PTGT duong bo\images (1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29200" cy="510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5" descr="E:\ảnh chủ đề\anh giao thông\PTGT duong bo\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0"/>
            <a:ext cx="409575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TextBox 8"/>
          <p:cNvSpPr txBox="1"/>
          <p:nvPr/>
        </p:nvSpPr>
        <p:spPr>
          <a:xfrm>
            <a:off x="2362200" y="5791200"/>
            <a:ext cx="46482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Xe máy ( xe số)</a:t>
            </a:r>
            <a:endParaRPr lang="vi-VN" alt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4" descr="E:\ảnh chủ đề\anh giao thông\PTGT duong bo\images (4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28600"/>
            <a:ext cx="4495800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5" descr="E:\ảnh chủ đề\anh giao thông\PTGT duong bo\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81000"/>
            <a:ext cx="4419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Box 5"/>
          <p:cNvSpPr txBox="1"/>
          <p:nvPr/>
        </p:nvSpPr>
        <p:spPr>
          <a:xfrm>
            <a:off x="2057400" y="5791200"/>
            <a:ext cx="5943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Xe máy thể thao</a:t>
            </a:r>
            <a:endParaRPr lang="vi-VN" alt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Picture 2" descr="G:\image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52400"/>
            <a:ext cx="8610600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5"/>
          <p:cNvSpPr txBox="1"/>
          <p:nvPr/>
        </p:nvSpPr>
        <p:spPr>
          <a:xfrm>
            <a:off x="2590800" y="5791200"/>
            <a:ext cx="5943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Xe ô tô taxi</a:t>
            </a:r>
            <a:endParaRPr lang="vi-VN" alt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 descr="E:\ảnh chủ đề\anh giao thông\PTGT duong bo\images (39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Box 4"/>
          <p:cNvSpPr txBox="1"/>
          <p:nvPr/>
        </p:nvSpPr>
        <p:spPr>
          <a:xfrm>
            <a:off x="2971800" y="5791200"/>
            <a:ext cx="4572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Xe ô tô khách</a:t>
            </a:r>
            <a:endParaRPr lang="vi-VN" alt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13" descr="1235157360_1235069775_veselii-zajaz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86000" y="1752600"/>
            <a:ext cx="65532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HĐ1: Ổn định tổ chức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- Cô và trẻ hát bài: “ Em tập lái ô tô”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4" descr="E:\ảnh chủ đề\anh giao thông\PTGT duong bo\images (35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4800"/>
            <a:ext cx="9144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Box 4"/>
          <p:cNvSpPr txBox="1"/>
          <p:nvPr/>
        </p:nvSpPr>
        <p:spPr>
          <a:xfrm>
            <a:off x="2819400" y="5867400"/>
            <a:ext cx="4038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Xe buýt</a:t>
            </a:r>
            <a:endParaRPr lang="vi-VN" alt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5" descr="E:\ảnh chủ đề\anh giao thông\PTGT duong bo\images (34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4648200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6" descr="E:\ảnh chủ đề\anh giao thông\PTGT duong bo\images (3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43434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Box 6"/>
          <p:cNvSpPr txBox="1"/>
          <p:nvPr/>
        </p:nvSpPr>
        <p:spPr>
          <a:xfrm>
            <a:off x="2590800" y="5791200"/>
            <a:ext cx="5181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Ô tô chở hàng</a:t>
            </a:r>
            <a:endParaRPr lang="vi-VN" alt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8" name="Picture 2" descr="G:\tải xuống (1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19" name="Picture 3" descr="G:\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6"/>
          <p:cNvSpPr txBox="1"/>
          <p:nvPr/>
        </p:nvSpPr>
        <p:spPr>
          <a:xfrm>
            <a:off x="0" y="6027738"/>
            <a:ext cx="51816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600AA"/>
                </a:solidFill>
                <a:latin typeface="Arial" panose="020B0604020202020204" pitchFamily="34" charset="0"/>
              </a:rPr>
              <a:t>Ô tô đầu kéo</a:t>
            </a:r>
            <a:endParaRPr lang="vi-VN" altLang="en-US" sz="4800" b="1" dirty="0">
              <a:solidFill>
                <a:srgbClr val="F600A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AutoShape 2" descr="Xe cứu thương có được vượt đèn đỏ không theo QĐ luật GT?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latin typeface="Arial" panose="020B0604020202020204" pitchFamily="34" charset="0"/>
            </a:endParaRP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3" y="160338"/>
            <a:ext cx="4995862" cy="303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195638"/>
            <a:ext cx="5867400" cy="319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825" y="144463"/>
            <a:ext cx="4373563" cy="306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5" descr="49711245676578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7"/>
          <p:cNvSpPr/>
          <p:nvPr/>
        </p:nvSpPr>
        <p:spPr>
          <a:xfrm>
            <a:off x="2098675" y="2286000"/>
            <a:ext cx="3028950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D60093"/>
                </a:solidFill>
                <a:latin typeface="Arial" panose="020B0604020202020204" pitchFamily="34" charset="0"/>
              </a:rPr>
              <a:t>Giáo dục:</a:t>
            </a:r>
            <a:endParaRPr lang="en-US" altLang="en-US" sz="4800" b="1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Picture 2" descr="G:\New folder\image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Picture 3" descr="G:\New folder\nguoi-dan-ong-20-nam-tinh-nguyen-dat-cu-gia-va-em-nho-qua-du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4" name="Picture 4" descr="G:\New folder\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5" name="Picture 5" descr="G:\New folder\tải xuống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7765" name="Picture 5" descr="49711245676578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67" name="Rectangle 7"/>
          <p:cNvSpPr/>
          <p:nvPr/>
        </p:nvSpPr>
        <p:spPr>
          <a:xfrm>
            <a:off x="2098675" y="2286000"/>
            <a:ext cx="4946650" cy="19383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D60093"/>
                </a:solidFill>
                <a:latin typeface="Arial" panose="020B0604020202020204" pitchFamily="34" charset="0"/>
              </a:rPr>
              <a:t>TC1: Tranh tài</a:t>
            </a:r>
            <a:endParaRPr lang="en-US" altLang="en-US" sz="4800" dirty="0">
              <a:solidFill>
                <a:srgbClr val="D60093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D60093"/>
                </a:solidFill>
                <a:latin typeface="Arial" panose="020B0604020202020204" pitchFamily="34" charset="0"/>
              </a:rPr>
              <a:t>TC2: Bé khéo tay</a:t>
            </a:r>
            <a:endParaRPr lang="en-US" altLang="en-US" sz="4800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WordArt 9"/>
          <p:cNvSpPr>
            <a:spLocks noTextEdit="1"/>
          </p:cNvSpPr>
          <p:nvPr/>
        </p:nvSpPr>
        <p:spPr>
          <a:xfrm>
            <a:off x="3200400" y="1219200"/>
            <a:ext cx="373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tập: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776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charRg st="1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7767">
                                            <p:txEl>
                                              <p:charRg st="15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17765" name="Picture 5" descr="49711245676578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67" name="Rectangle 7"/>
          <p:cNvSpPr/>
          <p:nvPr/>
        </p:nvSpPr>
        <p:spPr>
          <a:xfrm>
            <a:off x="4038600" y="2286000"/>
            <a:ext cx="2422525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D60093"/>
                </a:solidFill>
                <a:latin typeface="Arial" panose="020B0604020202020204" pitchFamily="34" charset="0"/>
              </a:rPr>
              <a:t>Chúc cô</a:t>
            </a:r>
            <a:endParaRPr lang="en-US" altLang="en-US" sz="4800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sp>
        <p:nvSpPr>
          <p:cNvPr id="117768" name="Text Box 8"/>
          <p:cNvSpPr txBox="1"/>
          <p:nvPr/>
        </p:nvSpPr>
        <p:spPr>
          <a:xfrm>
            <a:off x="1295400" y="3657600"/>
            <a:ext cx="5257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Dồi dào sức khỏe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5" name="WordArt 9"/>
          <p:cNvSpPr>
            <a:spLocks noTextEdit="1"/>
          </p:cNvSpPr>
          <p:nvPr/>
        </p:nvSpPr>
        <p:spPr>
          <a:xfrm>
            <a:off x="3200400" y="1219200"/>
            <a:ext cx="373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giờ học kết thúc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776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776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776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776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3" descr="1235157360_1235069775_veselii-zajaz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09800" y="1447800"/>
            <a:ext cx="65532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HĐ2: Dạy bài mới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“Xe gì hai bánh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Đạp chạy bon bon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Chuông kêu kính cong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Đứng yên thì đổ”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48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31"/>
          <p:cNvSpPr/>
          <p:nvPr/>
        </p:nvSpPr>
        <p:spPr>
          <a:xfrm>
            <a:off x="3505200" y="6027738"/>
            <a:ext cx="403383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Xe đạp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16200000" flipH="1">
            <a:off x="952500" y="17907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 flipV="1">
            <a:off x="5181600" y="54102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19400" y="54102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2971800" y="1600200"/>
            <a:ext cx="2362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6096000" y="5334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22"/>
          <p:cNvSpPr txBox="1"/>
          <p:nvPr/>
        </p:nvSpPr>
        <p:spPr>
          <a:xfrm>
            <a:off x="3886200" y="5562600"/>
            <a:ext cx="1447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Bánh xe</a:t>
            </a:r>
            <a:endParaRPr lang="vi-V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228600"/>
            <a:ext cx="9302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Đầu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304800"/>
            <a:ext cx="1219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Thân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381000" y="1066800"/>
            <a:ext cx="12192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Đuô</a:t>
            </a:r>
            <a:r>
              <a:rPr lang="en-US" altLang="en-US" sz="2800" b="1" dirty="0">
                <a:latin typeface="Arial" panose="020B0604020202020204" pitchFamily="34" charset="0"/>
              </a:rPr>
              <a:t>i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" descr="485c41fa_bau%2520troi_resize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95400" y="1951038"/>
            <a:ext cx="6553200" cy="2062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“Xe gì hai bánh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Tiếng kêu bình bịch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Máy nổ giòn tan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Xe chạy bon bon.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4" descr="E:\ảnh chủ đề\anh giao thông\ảnh tô màu\vespalx.com-voi-20-trieu-dong-mua-duoc-xe-may-gi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81000"/>
            <a:ext cx="77724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31"/>
          <p:cNvSpPr/>
          <p:nvPr/>
        </p:nvSpPr>
        <p:spPr>
          <a:xfrm>
            <a:off x="3505200" y="6027738"/>
            <a:ext cx="403383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máy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16200000" flipH="1">
            <a:off x="723900" y="14097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971800" y="53340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971800" y="1219200"/>
            <a:ext cx="18288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5334000" y="54102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019800" y="6858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22"/>
          <p:cNvSpPr txBox="1"/>
          <p:nvPr/>
        </p:nvSpPr>
        <p:spPr>
          <a:xfrm>
            <a:off x="3886200" y="5562600"/>
            <a:ext cx="1447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Bánh xe</a:t>
            </a:r>
            <a:endParaRPr lang="vi-V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228600"/>
            <a:ext cx="9302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Đầu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5600" y="304800"/>
            <a:ext cx="1219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Thân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304800" y="609600"/>
            <a:ext cx="12192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Đuô</a:t>
            </a:r>
            <a:r>
              <a:rPr lang="en-US" altLang="en-US" sz="2800" b="1" dirty="0">
                <a:latin typeface="Arial" panose="020B0604020202020204" pitchFamily="34" charset="0"/>
              </a:rPr>
              <a:t>i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143000" y="4343400"/>
            <a:ext cx="1981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14"/>
          <p:cNvSpPr txBox="1"/>
          <p:nvPr/>
        </p:nvSpPr>
        <p:spPr>
          <a:xfrm>
            <a:off x="0" y="4572000"/>
            <a:ext cx="13716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Động cơ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2" grpId="0"/>
      <p:bldP spid="23" grpId="0"/>
      <p:bldP spid="24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6000" b="1" i="1" dirty="0">
                <a:solidFill>
                  <a:srgbClr val="00B050"/>
                </a:solidFill>
              </a:rPr>
              <a:t>So sánh</a:t>
            </a:r>
            <a:endParaRPr lang="en-US" altLang="en-US" sz="6000" b="1" i="1" dirty="0">
              <a:solidFill>
                <a:srgbClr val="00B050"/>
              </a:solidFill>
            </a:endParaRPr>
          </a:p>
        </p:txBody>
      </p:sp>
      <p:pic>
        <p:nvPicPr>
          <p:cNvPr id="7171" name="Picture 2" descr="E:\ảnh chủ đề\anh giao thông\ảnh tô màu\51_98_mainimag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1722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3" descr="E:\ảnh chủ đề\anh giao thông\ảnh tô màu\vespalx.com-voi-20-trieu-dong-mua-duoc-xe-may-gi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581400"/>
            <a:ext cx="5257800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5" descr="485c41fa_bau%2520troi_resize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95400" y="1951038"/>
            <a:ext cx="6553200" cy="2062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“Xe gì bốn bánh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Chạy đi bon bon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Còi kêu bíp bíp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Là xe gì?”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en-US" dirty="0"/>
          </a:p>
        </p:txBody>
      </p:sp>
      <p:pic>
        <p:nvPicPr>
          <p:cNvPr id="4" name="Picture 2" descr="E:\ảnh chủ đề\anh giao thông\ảnh tô màu\1337659352-top-11-cars-11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248400"/>
          </a:xfrm>
          <a:ln/>
        </p:spPr>
      </p:pic>
      <p:sp>
        <p:nvSpPr>
          <p:cNvPr id="12292" name="Rectangle 4"/>
          <p:cNvSpPr/>
          <p:nvPr/>
        </p:nvSpPr>
        <p:spPr>
          <a:xfrm>
            <a:off x="2743200" y="6027738"/>
            <a:ext cx="41148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Xe ô tô con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495300" y="25527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3581400" y="10668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7658100" y="24765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876800" y="1828800"/>
            <a:ext cx="21336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181600" y="15240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5181600"/>
            <a:ext cx="1524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5562600" y="51054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0" name="TextBox 22"/>
          <p:cNvSpPr txBox="1"/>
          <p:nvPr/>
        </p:nvSpPr>
        <p:spPr>
          <a:xfrm>
            <a:off x="3048000" y="381000"/>
            <a:ext cx="17319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Thân xe</a:t>
            </a:r>
            <a:endParaRPr lang="vi-VN" altLang="en-US" b="1" dirty="0">
              <a:latin typeface="Arial" panose="020B0604020202020204" pitchFamily="34" charset="0"/>
            </a:endParaRPr>
          </a:p>
        </p:txBody>
      </p:sp>
      <p:sp>
        <p:nvSpPr>
          <p:cNvPr id="12301" name="TextBox 22"/>
          <p:cNvSpPr txBox="1"/>
          <p:nvPr/>
        </p:nvSpPr>
        <p:spPr>
          <a:xfrm>
            <a:off x="5867400" y="914400"/>
            <a:ext cx="20748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Cánh cửa</a:t>
            </a:r>
            <a:endParaRPr lang="vi-VN" altLang="en-US" b="1" dirty="0">
              <a:latin typeface="Arial" panose="020B0604020202020204" pitchFamily="34" charset="0"/>
            </a:endParaRPr>
          </a:p>
        </p:txBody>
      </p:sp>
      <p:sp>
        <p:nvSpPr>
          <p:cNvPr id="12302" name="TextBox 22"/>
          <p:cNvSpPr txBox="1"/>
          <p:nvPr/>
        </p:nvSpPr>
        <p:spPr>
          <a:xfrm>
            <a:off x="3810000" y="5410200"/>
            <a:ext cx="17780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Bánh xe</a:t>
            </a:r>
            <a:endParaRPr lang="vi-VN" altLang="en-US" b="1" dirty="0">
              <a:latin typeface="Arial" panose="020B0604020202020204" pitchFamily="34" charset="0"/>
            </a:endParaRPr>
          </a:p>
        </p:txBody>
      </p:sp>
      <p:sp>
        <p:nvSpPr>
          <p:cNvPr id="12303" name="TextBox 22"/>
          <p:cNvSpPr txBox="1"/>
          <p:nvPr/>
        </p:nvSpPr>
        <p:spPr>
          <a:xfrm>
            <a:off x="7467600" y="1828800"/>
            <a:ext cx="14589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Mui xe</a:t>
            </a:r>
            <a:endParaRPr lang="vi-VN" altLang="en-US" b="1" dirty="0">
              <a:latin typeface="Arial" panose="020B0604020202020204" pitchFamily="34" charset="0"/>
            </a:endParaRPr>
          </a:p>
        </p:txBody>
      </p:sp>
      <p:sp>
        <p:nvSpPr>
          <p:cNvPr id="12304" name="TextBox 22"/>
          <p:cNvSpPr txBox="1"/>
          <p:nvPr/>
        </p:nvSpPr>
        <p:spPr>
          <a:xfrm>
            <a:off x="0" y="1447800"/>
            <a:ext cx="155098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Cốp xe</a:t>
            </a:r>
            <a:endParaRPr lang="vi-VN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1&quot;/&gt;&lt;/object&gt;&lt;object type=&quot;3&quot; unique_id=&quot;10005&quot;&gt;&lt;property id=&quot;20148&quot; value=&quot;5&quot;/&gt;&lt;property id=&quot;20300&quot; value=&quot;Slide 3&quot;/&gt;&lt;property id=&quot;20307&quot; value=&quot;319&quot;/&gt;&lt;/object&gt;&lt;object type=&quot;3&quot; unique_id=&quot;10007&quot;&gt;&lt;property id=&quot;20148&quot; value=&quot;5&quot;/&gt;&lt;property id=&quot;20300&quot; value=&quot;Slide 4&quot;/&gt;&lt;property id=&quot;20307&quot; value=&quot;367&quot;/&gt;&lt;/object&gt;&lt;object type=&quot;3&quot; unique_id=&quot;10008&quot;&gt;&lt;property id=&quot;20148&quot; value=&quot;5&quot;/&gt;&lt;property id=&quot;20300&quot; value=&quot;Slide 5&quot;/&gt;&lt;property id=&quot;20307&quot; value=&quot;354&quot;/&gt;&lt;/object&gt;&lt;object type=&quot;3&quot; unique_id=&quot;10009&quot;&gt;&lt;property id=&quot;20148&quot; value=&quot;5&quot;/&gt;&lt;property id=&quot;20300&quot; value=&quot;Slide 6&quot;/&gt;&lt;property id=&quot;20307&quot; value=&quot;368&quot;/&gt;&lt;/object&gt;&lt;object type=&quot;3&quot; unique_id=&quot;10011&quot;&gt;&lt;property id=&quot;20148&quot; value=&quot;5&quot;/&gt;&lt;property id=&quot;20300&quot; value=&quot;Slide 7 - &amp;quot;So sánh&amp;quot;&quot;/&gt;&lt;property id=&quot;20307&quot; value=&quot;357&quot;/&gt;&lt;/object&gt;&lt;object type=&quot;3&quot; unique_id=&quot;10012&quot;&gt;&lt;property id=&quot;20148&quot; value=&quot;5&quot;/&gt;&lt;property id=&quot;20300&quot; value=&quot;Slide 8&quot;/&gt;&lt;property id=&quot;20307&quot; value=&quot;365&quot;/&gt;&lt;/object&gt;&lt;object type=&quot;3&quot; unique_id=&quot;10014&quot;&gt;&lt;property id=&quot;20148&quot; value=&quot;5&quot;/&gt;&lt;property id=&quot;20300&quot; value=&quot;Slide 9&quot;/&gt;&lt;property id=&quot;20307&quot; value=&quot;369&quot;/&gt;&lt;/object&gt;&lt;object type=&quot;3&quot; unique_id=&quot;10015&quot;&gt;&lt;property id=&quot;20148&quot; value=&quot;5&quot;/&gt;&lt;property id=&quot;20300&quot; value=&quot;Slide 10&quot;/&gt;&lt;property id=&quot;20307&quot; value=&quot;356&quot;/&gt;&lt;/object&gt;&lt;object type=&quot;3&quot; unique_id=&quot;10016&quot;&gt;&lt;property id=&quot;20148&quot; value=&quot;5&quot;/&gt;&lt;property id=&quot;20300&quot; value=&quot;Slide 11&quot;/&gt;&lt;property id=&quot;20307&quot; value=&quot;358&quot;/&gt;&lt;/object&gt;&lt;object type=&quot;3&quot; unique_id=&quot;10017&quot;&gt;&lt;property id=&quot;20148&quot; value=&quot;5&quot;/&gt;&lt;property id=&quot;20300&quot; value=&quot;Slide 12&quot;/&gt;&lt;property id=&quot;20307&quot; value=&quot;360&quot;/&gt;&lt;/object&gt;&lt;object type=&quot;3&quot; unique_id=&quot;10018&quot;&gt;&lt;property id=&quot;20148&quot; value=&quot;5&quot;/&gt;&lt;property id=&quot;20300&quot; value=&quot;Slide 13&quot;/&gt;&lt;property id=&quot;20307&quot; value=&quot;322&quot;/&gt;&lt;/object&gt;&lt;object type=&quot;3&quot; unique_id=&quot;10019&quot;&gt;&lt;property id=&quot;20148&quot; value=&quot;5&quot;/&gt;&lt;property id=&quot;20300&quot; value=&quot;Slide 14&quot;/&gt;&lt;property id=&quot;20307&quot; value=&quot;362&quot;/&gt;&lt;/object&gt;&lt;object type=&quot;3&quot; unique_id=&quot;10020&quot;&gt;&lt;property id=&quot;20148&quot; value=&quot;5&quot;/&gt;&lt;property id=&quot;20300&quot; value=&quot;Slide 16&quot;/&gt;&lt;property id=&quot;20307&quot; value=&quot;361&quot;/&gt;&lt;/object&gt;&lt;object type=&quot;3&quot; unique_id=&quot;10021&quot;&gt;&lt;property id=&quot;20148&quot; value=&quot;5&quot;/&gt;&lt;property id=&quot;20300&quot; value=&quot;Slide 17&quot;/&gt;&lt;property id=&quot;20307&quot; value=&quot;330&quot;/&gt;&lt;/object&gt;&lt;object type=&quot;3&quot; unique_id=&quot;10022&quot;&gt;&lt;property id=&quot;20148&quot; value=&quot;5&quot;/&gt;&lt;property id=&quot;20300&quot; value=&quot;Slide 19&quot;/&gt;&lt;property id=&quot;20307&quot; value=&quot;331&quot;/&gt;&lt;/object&gt;&lt;object type=&quot;3&quot; unique_id=&quot;10023&quot;&gt;&lt;property id=&quot;20148&quot; value=&quot;5&quot;/&gt;&lt;property id=&quot;20300&quot; value=&quot;Slide 20&quot;/&gt;&lt;property id=&quot;20307&quot; value=&quot;336&quot;/&gt;&lt;/object&gt;&lt;object type=&quot;3&quot; unique_id=&quot;10024&quot;&gt;&lt;property id=&quot;20148&quot; value=&quot;5&quot;/&gt;&lt;property id=&quot;20300&quot; value=&quot;Slide 21&quot;/&gt;&lt;property id=&quot;20307&quot; value=&quot;324&quot;/&gt;&lt;/object&gt;&lt;object type=&quot;3&quot; unique_id=&quot;10040&quot;&gt;&lt;property id=&quot;20148&quot; value=&quot;5&quot;/&gt;&lt;property id=&quot;20300&quot; value=&quot;Slide 25&quot;/&gt;&lt;property id=&quot;20307&quot; value=&quot;343&quot;/&gt;&lt;/object&gt;&lt;object type=&quot;3&quot; unique_id=&quot;10041&quot;&gt;&lt;property id=&quot;20148&quot; value=&quot;5&quot;/&gt;&lt;property id=&quot;20300&quot; value=&quot;Slide 26&quot;/&gt;&lt;property id=&quot;20307&quot; value=&quot;315&quot;/&gt;&lt;/object&gt;&lt;object type=&quot;3&quot; unique_id=&quot;10554&quot;&gt;&lt;property id=&quot;20148&quot; value=&quot;5&quot;/&gt;&lt;property id=&quot;20300&quot; value=&quot;Slide 2&quot;/&gt;&lt;property id=&quot;20307&quot; value=&quot;375&quot;/&gt;&lt;/object&gt;&lt;object type=&quot;3&quot; unique_id=&quot;10555&quot;&gt;&lt;property id=&quot;20148&quot; value=&quot;5&quot;/&gt;&lt;property id=&quot;20300&quot; value=&quot;Slide 15&quot;/&gt;&lt;property id=&quot;20307&quot; value=&quot;371&quot;/&gt;&lt;/object&gt;&lt;object type=&quot;3&quot; unique_id=&quot;10556&quot;&gt;&lt;property id=&quot;20148&quot; value=&quot;5&quot;/&gt;&lt;property id=&quot;20300&quot; value=&quot;Slide 18&quot;/&gt;&lt;property id=&quot;20307&quot; value=&quot;372&quot;/&gt;&lt;/object&gt;&lt;object type=&quot;3&quot; unique_id=&quot;10557&quot;&gt;&lt;property id=&quot;20148&quot; value=&quot;5&quot;/&gt;&lt;property id=&quot;20300&quot; value=&quot;Slide 22&quot;/&gt;&lt;property id=&quot;20307&quot; value=&quot;370&quot;/&gt;&lt;/object&gt;&lt;object type=&quot;3&quot; unique_id=&quot;10558&quot;&gt;&lt;property id=&quot;20148&quot; value=&quot;5&quot;/&gt;&lt;property id=&quot;20300&quot; value=&quot;Slide 23&quot;/&gt;&lt;property id=&quot;20307&quot; value=&quot;373&quot;/&gt;&lt;/object&gt;&lt;object type=&quot;3&quot; unique_id=&quot;10559&quot;&gt;&lt;property id=&quot;20148&quot; value=&quot;5&quot;/&gt;&lt;property id=&quot;20300&quot; value=&quot;Slide 24&quot;/&gt;&lt;property id=&quot;20307&quot; value=&quot;3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WPS Slides</Application>
  <PresentationFormat/>
  <Paragraphs>116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TrieuPhu</dc:creator>
  <cp:lastModifiedBy>Linh Linh</cp:lastModifiedBy>
  <cp:revision>97</cp:revision>
  <dcterms:created xsi:type="dcterms:W3CDTF">2010-06-13T04:54:33Z</dcterms:created>
  <dcterms:modified xsi:type="dcterms:W3CDTF">2025-04-18T09:07:35Z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82EC78B676F74B71943B1D678D89ADBD_13</vt:lpwstr>
  </property>
  <property fmtid="{D5CDD505-2E9C-101B-9397-08002B2CF9AE}" pid="3" name="KSOProductBuildVer">
    <vt:lpwstr>1033-12.2.0.20795</vt:lpwstr>
  </property>
</Properties>
</file>